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2" r:id="rId4"/>
    <p:sldId id="258" r:id="rId5"/>
    <p:sldId id="269" r:id="rId6"/>
    <p:sldId id="268" r:id="rId7"/>
    <p:sldId id="278" r:id="rId8"/>
    <p:sldId id="286" r:id="rId9"/>
    <p:sldId id="279" r:id="rId10"/>
    <p:sldId id="260" r:id="rId11"/>
    <p:sldId id="264" r:id="rId12"/>
    <p:sldId id="265" r:id="rId13"/>
    <p:sldId id="266" r:id="rId14"/>
    <p:sldId id="257" r:id="rId15"/>
    <p:sldId id="275" r:id="rId16"/>
  </p:sldIdLst>
  <p:sldSz cx="12192000" cy="6858000"/>
  <p:notesSz cx="6858000" cy="9144000"/>
  <p:embeddedFontLst>
    <p:embeddedFont>
      <p:font typeface="思源黑体 CN Light" panose="020B0300000000000000" pitchFamily="34" charset="-128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157"/>
    <a:srgbClr val="B42E53"/>
    <a:srgbClr val="242D48"/>
    <a:srgbClr val="401E35"/>
    <a:srgbClr val="882848"/>
    <a:srgbClr val="34416A"/>
    <a:srgbClr val="3E4D7E"/>
    <a:srgbClr val="2F2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526F3-6CCB-42F4-A850-270F39B0581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73D4-6968-4967-A772-8C5351BFAF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913B1-89BC-43B5-96D2-200CA01ECE69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E2B32-B4EE-4511-BC6E-EF5D37E988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 rot="5400000">
            <a:off x="-2154575" y="3344361"/>
            <a:ext cx="47667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DESIGNED BY BIGE HAO</a:t>
            </a:r>
            <a:endParaRPr lang="zh-CN" altLang="en-US" sz="5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2258" y="2409885"/>
            <a:ext cx="915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QTUM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7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SHIPPING</a:t>
            </a:r>
            <a:endParaRPr lang="zh-CN" altLang="en-US" sz="72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7886" y="4183716"/>
            <a:ext cx="758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去中心化航运指数期货交易平台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68170" y="1450665"/>
            <a:ext cx="758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打造北外滩金融城市新名片</a:t>
            </a:r>
          </a:p>
        </p:txBody>
      </p: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84" y="2245769"/>
            <a:ext cx="1713668" cy="1713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66974"/>
            <a:ext cx="12192000" cy="192405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42950" y="1457325"/>
            <a:ext cx="3695700" cy="36957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40000" sy="40000" flip="none" algn="ctr"/>
          </a:blip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图文框 39"/>
          <p:cNvSpPr/>
          <p:nvPr/>
        </p:nvSpPr>
        <p:spPr>
          <a:xfrm>
            <a:off x="10239503" y="737046"/>
            <a:ext cx="1063367" cy="1063367"/>
          </a:xfrm>
          <a:prstGeom prst="frame">
            <a:avLst>
              <a:gd name="adj1" fmla="val 61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0462" y="638710"/>
            <a:ext cx="5757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无偿损失</a:t>
            </a:r>
          </a:p>
        </p:txBody>
      </p:sp>
      <p:sp>
        <p:nvSpPr>
          <p:cNvPr id="39" name="矩形 38"/>
          <p:cNvSpPr/>
          <p:nvPr/>
        </p:nvSpPr>
        <p:spPr>
          <a:xfrm>
            <a:off x="9350375" y="1195389"/>
            <a:ext cx="2841625" cy="15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540242" y="4582094"/>
            <a:ext cx="815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AMM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做市商机制痛点</a:t>
            </a:r>
            <a:br>
              <a:rPr lang="en-US" altLang="zh-CN" sz="5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</a:br>
            <a:endParaRPr lang="zh-CN" altLang="en-US" sz="5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239503" y="1147578"/>
            <a:ext cx="64165" cy="209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339383" y="821727"/>
            <a:ext cx="84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BIGE</a:t>
            </a:r>
            <a:endParaRPr lang="zh-CN" altLang="en-US" sz="2000" dirty="0">
              <a:solidFill>
                <a:schemeClr val="accent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339383" y="1352575"/>
            <a:ext cx="84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HAO</a:t>
            </a:r>
            <a:endParaRPr lang="zh-CN" altLang="en-US" sz="2000" dirty="0">
              <a:solidFill>
                <a:schemeClr val="accent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6814" y="137736"/>
            <a:ext cx="3484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46814" y="233270"/>
            <a:ext cx="3484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46814" y="328804"/>
            <a:ext cx="3484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20462" y="2663181"/>
            <a:ext cx="7145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Uniswap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设计出来的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AMM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自动做市商机制核心做市公式为：</a:t>
            </a:r>
            <a:r>
              <a:rPr lang="en-US" altLang="zh-CN" sz="4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X×Y=K</a:t>
            </a:r>
            <a:endParaRPr lang="en-US" altLang="zh-CN" sz="28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17948" y="-1590279"/>
            <a:ext cx="6443460" cy="10038557"/>
            <a:chOff x="2947389" y="-1610686"/>
            <a:chExt cx="6443460" cy="10038557"/>
          </a:xfrm>
        </p:grpSpPr>
        <p:sp>
          <p:nvSpPr>
            <p:cNvPr id="4" name="Shape 191"/>
            <p:cNvSpPr/>
            <p:nvPr/>
          </p:nvSpPr>
          <p:spPr bwMode="auto">
            <a:xfrm>
              <a:off x="4682763" y="-1610686"/>
              <a:ext cx="2967219" cy="3175543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lIns="13547" tIns="13547" rIns="13547" bIns="13547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" name="Shape 192"/>
            <p:cNvSpPr/>
            <p:nvPr/>
          </p:nvSpPr>
          <p:spPr bwMode="auto">
            <a:xfrm>
              <a:off x="4682763" y="1820821"/>
              <a:ext cx="2967219" cy="3175543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lIns="13547" tIns="13547" rIns="13547" bIns="13547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" name="Shape 193"/>
            <p:cNvSpPr/>
            <p:nvPr/>
          </p:nvSpPr>
          <p:spPr bwMode="auto">
            <a:xfrm>
              <a:off x="4682763" y="5252328"/>
              <a:ext cx="2967219" cy="3175543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lIns="13547" tIns="13547" rIns="13547" bIns="13547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Shape 194"/>
            <p:cNvSpPr/>
            <p:nvPr/>
          </p:nvSpPr>
          <p:spPr bwMode="auto">
            <a:xfrm rot="1797393">
              <a:off x="2947389" y="687254"/>
              <a:ext cx="1902493" cy="2036064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lIns="13547" tIns="13547" rIns="13547" bIns="13547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Shape 195"/>
            <p:cNvSpPr/>
            <p:nvPr/>
          </p:nvSpPr>
          <p:spPr bwMode="auto">
            <a:xfrm rot="1797393">
              <a:off x="7488356" y="4090109"/>
              <a:ext cx="1902493" cy="2036064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lIns="13547" tIns="13547" rIns="13547" bIns="13547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Shape 196"/>
            <p:cNvSpPr/>
            <p:nvPr/>
          </p:nvSpPr>
          <p:spPr bwMode="auto">
            <a:xfrm>
              <a:off x="7058365" y="1769187"/>
              <a:ext cx="1065819" cy="2259157"/>
            </a:xfrm>
            <a:custGeom>
              <a:avLst/>
              <a:gdLst>
                <a:gd name="T0" fmla="*/ 2147483646 w 20555"/>
                <a:gd name="T1" fmla="*/ 2147483646 h 21600"/>
                <a:gd name="T2" fmla="*/ 2147483646 w 20555"/>
                <a:gd name="T3" fmla="*/ 2147483646 h 21600"/>
                <a:gd name="T4" fmla="*/ 2147483646 w 20555"/>
                <a:gd name="T5" fmla="*/ 2147483646 h 21600"/>
                <a:gd name="T6" fmla="*/ 2147483646 w 20555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55" h="21600" extrusionOk="0">
                  <a:moveTo>
                    <a:pt x="0" y="0"/>
                  </a:moveTo>
                  <a:cubicBezTo>
                    <a:pt x="7374" y="1883"/>
                    <a:pt x="13298" y="4913"/>
                    <a:pt x="16863" y="8625"/>
                  </a:cubicBezTo>
                  <a:cubicBezTo>
                    <a:pt x="20750" y="12671"/>
                    <a:pt x="21600" y="17271"/>
                    <a:pt x="19262" y="2160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dash"/>
              <a:miter lim="400000"/>
              <a:tailEnd type="triangle" w="med" len="med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400" tIns="25400" rIns="25400" bIns="25400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" name="Shape 197"/>
            <p:cNvSpPr/>
            <p:nvPr/>
          </p:nvSpPr>
          <p:spPr bwMode="auto">
            <a:xfrm>
              <a:off x="4219809" y="2961884"/>
              <a:ext cx="1053335" cy="2290444"/>
            </a:xfrm>
            <a:custGeom>
              <a:avLst/>
              <a:gdLst>
                <a:gd name="T0" fmla="*/ 2147483646 w 20791"/>
                <a:gd name="T1" fmla="*/ 2147483646 h 21600"/>
                <a:gd name="T2" fmla="*/ 2147483646 w 20791"/>
                <a:gd name="T3" fmla="*/ 2147483646 h 21600"/>
                <a:gd name="T4" fmla="*/ 2147483646 w 20791"/>
                <a:gd name="T5" fmla="*/ 2147483646 h 21600"/>
                <a:gd name="T6" fmla="*/ 2147483646 w 2079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791" h="21600" extrusionOk="0">
                  <a:moveTo>
                    <a:pt x="20791" y="21600"/>
                  </a:moveTo>
                  <a:cubicBezTo>
                    <a:pt x="12381" y="19504"/>
                    <a:pt x="5875" y="16005"/>
                    <a:pt x="2508" y="11768"/>
                  </a:cubicBezTo>
                  <a:cubicBezTo>
                    <a:pt x="-487" y="7999"/>
                    <a:pt x="-809" y="3865"/>
                    <a:pt x="159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dash"/>
              <a:miter lim="400000"/>
              <a:tailEnd type="triangle" w="med" len="med"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400" tIns="25400" rIns="25400" bIns="25400" anchor="ctr"/>
            <a:lstStyle/>
            <a:p>
              <a:endParaRPr lang="en-US" sz="90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71459" y="514332"/>
            <a:ext cx="494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预言机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+AMM +QTUM</a:t>
            </a:r>
            <a:endParaRPr lang="zh-CN" altLang="en-US" sz="32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6441" y="1151825"/>
            <a:ext cx="5154749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降低无常损失对流动性提供者造成的影响。</a:t>
            </a:r>
            <a:endParaRPr lang="en-US" altLang="zh-CN" sz="16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通过数学对交易中的风险进行有效地计算，</a:t>
            </a:r>
            <a:r>
              <a:rPr lang="zh-CN" altLang="en-US" sz="16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定义风险系数</a:t>
            </a:r>
            <a:r>
              <a:rPr lang="en-US" altLang="zh-CN" sz="16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，即引入风险可计算的市场价格。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95969" y="2434732"/>
            <a:ext cx="3952936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更新后的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AMM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算法如下：</a:t>
            </a:r>
          </a:p>
        </p:txBody>
      </p:sp>
      <p:sp>
        <p:nvSpPr>
          <p:cNvPr id="20" name="矩形 19"/>
          <p:cNvSpPr/>
          <p:nvPr/>
        </p:nvSpPr>
        <p:spPr>
          <a:xfrm>
            <a:off x="1309955" y="3019200"/>
            <a:ext cx="5694121" cy="206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兑换价格  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P*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1+K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），或 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*（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1-K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</a:t>
            </a:r>
            <a:endParaRPr lang="zh-CN" altLang="en-US" sz="20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示预言机价格；</a:t>
            </a:r>
            <a:endParaRPr lang="en-US" altLang="zh-CN" sz="14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示风险系数，计算较为复杂，是一个与价格波动率、价格延时等数据相关的数。</a:t>
            </a: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785342" y="5733252"/>
            <a:ext cx="1140736" cy="67788"/>
          </a:xfrm>
          <a:prstGeom prst="roundRect">
            <a:avLst>
              <a:gd name="adj" fmla="val 50000"/>
            </a:avLst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470790" y="5733252"/>
            <a:ext cx="455288" cy="6778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063375" y="2716761"/>
            <a:ext cx="1140736" cy="67788"/>
          </a:xfrm>
          <a:prstGeom prst="roundRect">
            <a:avLst>
              <a:gd name="adj" fmla="val 50000"/>
            </a:avLst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/>
          <p:cNvSpPr/>
          <p:nvPr/>
        </p:nvSpPr>
        <p:spPr>
          <a:xfrm>
            <a:off x="2084531" y="2716761"/>
            <a:ext cx="455288" cy="6778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9955" y="4813175"/>
            <a:ext cx="59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由此可见，在新算法中，代币的兑换价格与交易量无关，与</a:t>
            </a:r>
            <a:r>
              <a:rPr lang="en-US" altLang="zh-C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</a:t>
            </a:r>
            <a:r>
              <a:rPr lang="zh-CN" altLang="en-US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有关。</a:t>
            </a:r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-5143500" ty="0" sx="100000" sy="100000" flip="x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9334406" y="3394766"/>
            <a:ext cx="5246484" cy="68468"/>
            <a:chOff x="8631378" y="3202798"/>
            <a:chExt cx="1140736" cy="67788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6" name="矩形: 圆角 5"/>
            <p:cNvSpPr/>
            <p:nvPr/>
          </p:nvSpPr>
          <p:spPr>
            <a:xfrm>
              <a:off x="8631378" y="3202798"/>
              <a:ext cx="1140736" cy="677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8631378" y="3202798"/>
              <a:ext cx="455288" cy="6778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19592" y="549136"/>
            <a:ext cx="4780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效果</a:t>
            </a:r>
            <a:r>
              <a:rPr lang="en-US" altLang="zh-CN" sz="72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</a:p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降低无偿损失</a:t>
            </a:r>
          </a:p>
        </p:txBody>
      </p:sp>
      <p:sp>
        <p:nvSpPr>
          <p:cNvPr id="18" name="矩形 17"/>
          <p:cNvSpPr/>
          <p:nvPr/>
        </p:nvSpPr>
        <p:spPr>
          <a:xfrm>
            <a:off x="6619592" y="3083761"/>
            <a:ext cx="4980952" cy="186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通过链上预言机进行喂价，再经过一定的算法生成新的（纠正后的）兑换价格，以此种方式来降低套利者的套利空间，减少流动性提供者的无常损失。</a:t>
            </a:r>
          </a:p>
        </p:txBody>
      </p:sp>
      <p:sp>
        <p:nvSpPr>
          <p:cNvPr id="19" name="矩形 18"/>
          <p:cNvSpPr/>
          <p:nvPr/>
        </p:nvSpPr>
        <p:spPr>
          <a:xfrm>
            <a:off x="6720848" y="2696054"/>
            <a:ext cx="1449496" cy="566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梯形 3"/>
          <p:cNvSpPr/>
          <p:nvPr/>
        </p:nvSpPr>
        <p:spPr>
          <a:xfrm flipV="1">
            <a:off x="1643202" y="0"/>
            <a:ext cx="3390523" cy="6867054"/>
          </a:xfrm>
          <a:custGeom>
            <a:avLst/>
            <a:gdLst>
              <a:gd name="connsiteX0" fmla="*/ 0 w 1964602"/>
              <a:gd name="connsiteY0" fmla="*/ 6858000 h 6858000"/>
              <a:gd name="connsiteX1" fmla="*/ 509264 w 1964602"/>
              <a:gd name="connsiteY1" fmla="*/ 0 h 6858000"/>
              <a:gd name="connsiteX2" fmla="*/ 1455338 w 1964602"/>
              <a:gd name="connsiteY2" fmla="*/ 0 h 6858000"/>
              <a:gd name="connsiteX3" fmla="*/ 1964602 w 1964602"/>
              <a:gd name="connsiteY3" fmla="*/ 6858000 h 6858000"/>
              <a:gd name="connsiteX4" fmla="*/ 0 w 1964602"/>
              <a:gd name="connsiteY4" fmla="*/ 6858000 h 6858000"/>
              <a:gd name="connsiteX0-1" fmla="*/ 0 w 1964602"/>
              <a:gd name="connsiteY0-2" fmla="*/ 6867054 h 6867054"/>
              <a:gd name="connsiteX1-3" fmla="*/ 509264 w 1964602"/>
              <a:gd name="connsiteY1-4" fmla="*/ 9054 h 6867054"/>
              <a:gd name="connsiteX2-5" fmla="*/ 740114 w 1964602"/>
              <a:gd name="connsiteY2-6" fmla="*/ 0 h 6867054"/>
              <a:gd name="connsiteX3-7" fmla="*/ 1964602 w 1964602"/>
              <a:gd name="connsiteY3-8" fmla="*/ 6867054 h 6867054"/>
              <a:gd name="connsiteX4-9" fmla="*/ 0 w 1964602"/>
              <a:gd name="connsiteY4-10" fmla="*/ 6867054 h 6867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64602" h="6867054">
                <a:moveTo>
                  <a:pt x="0" y="6867054"/>
                </a:moveTo>
                <a:lnTo>
                  <a:pt x="509264" y="9054"/>
                </a:lnTo>
                <a:lnTo>
                  <a:pt x="740114" y="0"/>
                </a:lnTo>
                <a:lnTo>
                  <a:pt x="1964602" y="6867054"/>
                </a:lnTo>
                <a:lnTo>
                  <a:pt x="0" y="6867054"/>
                </a:lnTo>
                <a:close/>
              </a:path>
            </a:pathLst>
          </a:custGeom>
          <a:solidFill>
            <a:schemeClr val="accent2">
              <a:alpha val="9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3"/>
          <p:cNvSpPr/>
          <p:nvPr/>
        </p:nvSpPr>
        <p:spPr>
          <a:xfrm flipH="1">
            <a:off x="4970351" y="0"/>
            <a:ext cx="5920965" cy="6867054"/>
          </a:xfrm>
          <a:custGeom>
            <a:avLst/>
            <a:gdLst>
              <a:gd name="connsiteX0" fmla="*/ 0 w 1964602"/>
              <a:gd name="connsiteY0" fmla="*/ 6858000 h 6858000"/>
              <a:gd name="connsiteX1" fmla="*/ 509264 w 1964602"/>
              <a:gd name="connsiteY1" fmla="*/ 0 h 6858000"/>
              <a:gd name="connsiteX2" fmla="*/ 1455338 w 1964602"/>
              <a:gd name="connsiteY2" fmla="*/ 0 h 6858000"/>
              <a:gd name="connsiteX3" fmla="*/ 1964602 w 1964602"/>
              <a:gd name="connsiteY3" fmla="*/ 6858000 h 6858000"/>
              <a:gd name="connsiteX4" fmla="*/ 0 w 1964602"/>
              <a:gd name="connsiteY4" fmla="*/ 6858000 h 6858000"/>
              <a:gd name="connsiteX0-1" fmla="*/ 0 w 1964602"/>
              <a:gd name="connsiteY0-2" fmla="*/ 6867054 h 6867054"/>
              <a:gd name="connsiteX1-3" fmla="*/ 509264 w 1964602"/>
              <a:gd name="connsiteY1-4" fmla="*/ 9054 h 6867054"/>
              <a:gd name="connsiteX2-5" fmla="*/ 740114 w 1964602"/>
              <a:gd name="connsiteY2-6" fmla="*/ 0 h 6867054"/>
              <a:gd name="connsiteX3-7" fmla="*/ 1964602 w 1964602"/>
              <a:gd name="connsiteY3-8" fmla="*/ 6867054 h 6867054"/>
              <a:gd name="connsiteX4-9" fmla="*/ 0 w 1964602"/>
              <a:gd name="connsiteY4-10" fmla="*/ 6867054 h 6867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64602" h="6867054">
                <a:moveTo>
                  <a:pt x="0" y="6867054"/>
                </a:moveTo>
                <a:lnTo>
                  <a:pt x="509264" y="9054"/>
                </a:lnTo>
                <a:lnTo>
                  <a:pt x="740114" y="0"/>
                </a:lnTo>
                <a:lnTo>
                  <a:pt x="1964602" y="6867054"/>
                </a:lnTo>
                <a:lnTo>
                  <a:pt x="0" y="6867054"/>
                </a:lnTo>
                <a:close/>
              </a:path>
            </a:pathLst>
          </a:custGeom>
          <a:solidFill>
            <a:schemeClr val="accent2">
              <a:alpha val="9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9963150" y="1819276"/>
            <a:ext cx="0" cy="1660524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0548798" y="1819276"/>
            <a:ext cx="0" cy="1660524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572500" y="1819275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9213850" y="1819276"/>
            <a:ext cx="0" cy="1323974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05013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95538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786063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24213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62363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24313" y="4162977"/>
            <a:ext cx="0" cy="840459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23938" y="615950"/>
            <a:ext cx="10129838" cy="5626100"/>
            <a:chOff x="1023938" y="615950"/>
            <a:chExt cx="10129838" cy="5626100"/>
          </a:xfrm>
        </p:grpSpPr>
        <p:sp>
          <p:nvSpPr>
            <p:cNvPr id="14" name="矩形: 圆角 13"/>
            <p:cNvSpPr/>
            <p:nvPr/>
          </p:nvSpPr>
          <p:spPr>
            <a:xfrm>
              <a:off x="1098550" y="615950"/>
              <a:ext cx="9994900" cy="5626100"/>
            </a:xfrm>
            <a:prstGeom prst="roundRect">
              <a:avLst>
                <a:gd name="adj" fmla="val 2446"/>
              </a:avLst>
            </a:prstGeom>
            <a:noFill/>
            <a:ln w="0"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023938" y="669925"/>
              <a:ext cx="10129838" cy="5514455"/>
            </a:xfrm>
            <a:prstGeom prst="roundRect">
              <a:avLst>
                <a:gd name="adj" fmla="val 2446"/>
              </a:avLst>
            </a:prstGeom>
            <a:noFill/>
            <a:ln w="0"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745606">
            <a:off x="-1356112" y="817383"/>
            <a:ext cx="13730408" cy="3947110"/>
            <a:chOff x="-2251923" y="2330225"/>
            <a:chExt cx="8114219" cy="2332612"/>
          </a:xfrm>
          <a:blipFill dpi="0" rotWithShape="0">
            <a:blip r:embed="rId2"/>
            <a:srcRect/>
            <a:tile tx="0" ty="0" sx="70000" sy="70000" flip="none" algn="ctr"/>
          </a:blipFill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7" name="KOPPT"/>
            <p:cNvSpPr/>
            <p:nvPr/>
          </p:nvSpPr>
          <p:spPr>
            <a:xfrm>
              <a:off x="-2251923" y="2330225"/>
              <a:ext cx="6130574" cy="2332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7701"/>
                  </a:moveTo>
                  <a:cubicBezTo>
                    <a:pt x="20426" y="5337"/>
                    <a:pt x="19135" y="3464"/>
                    <a:pt x="17774" y="2111"/>
                  </a:cubicBezTo>
                  <a:cubicBezTo>
                    <a:pt x="16391" y="736"/>
                    <a:pt x="14916" y="-120"/>
                    <a:pt x="13405" y="14"/>
                  </a:cubicBezTo>
                  <a:cubicBezTo>
                    <a:pt x="11783" y="157"/>
                    <a:pt x="10213" y="1458"/>
                    <a:pt x="8806" y="3557"/>
                  </a:cubicBezTo>
                  <a:cubicBezTo>
                    <a:pt x="7955" y="4827"/>
                    <a:pt x="7174" y="6377"/>
                    <a:pt x="6367" y="7826"/>
                  </a:cubicBezTo>
                  <a:cubicBezTo>
                    <a:pt x="5424" y="9518"/>
                    <a:pt x="4446" y="11072"/>
                    <a:pt x="3390" y="12190"/>
                  </a:cubicBezTo>
                  <a:cubicBezTo>
                    <a:pt x="2313" y="13330"/>
                    <a:pt x="1168" y="14003"/>
                    <a:pt x="0" y="14172"/>
                  </a:cubicBezTo>
                  <a:cubicBezTo>
                    <a:pt x="2052" y="18626"/>
                    <a:pt x="4625" y="21146"/>
                    <a:pt x="7299" y="21323"/>
                  </a:cubicBezTo>
                  <a:cubicBezTo>
                    <a:pt x="9674" y="21480"/>
                    <a:pt x="12013" y="19772"/>
                    <a:pt x="14005" y="16412"/>
                  </a:cubicBezTo>
                  <a:cubicBezTo>
                    <a:pt x="15042" y="14662"/>
                    <a:pt x="15967" y="12488"/>
                    <a:pt x="17036" y="10870"/>
                  </a:cubicBezTo>
                  <a:cubicBezTo>
                    <a:pt x="18421" y="8774"/>
                    <a:pt x="19997" y="7680"/>
                    <a:pt x="21600" y="7701"/>
                  </a:cubicBezTo>
                  <a:close/>
                </a:path>
              </a:pathLst>
            </a:custGeom>
            <a:grpFill/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10" name="KOPPT"/>
            <p:cNvSpPr/>
            <p:nvPr/>
          </p:nvSpPr>
          <p:spPr>
            <a:xfrm rot="21449189">
              <a:off x="3894125" y="2637336"/>
              <a:ext cx="1968171" cy="74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7701"/>
                  </a:moveTo>
                  <a:cubicBezTo>
                    <a:pt x="20426" y="5337"/>
                    <a:pt x="19135" y="3464"/>
                    <a:pt x="17774" y="2111"/>
                  </a:cubicBezTo>
                  <a:cubicBezTo>
                    <a:pt x="16391" y="736"/>
                    <a:pt x="14916" y="-120"/>
                    <a:pt x="13405" y="14"/>
                  </a:cubicBezTo>
                  <a:cubicBezTo>
                    <a:pt x="11783" y="157"/>
                    <a:pt x="10213" y="1458"/>
                    <a:pt x="8806" y="3557"/>
                  </a:cubicBezTo>
                  <a:cubicBezTo>
                    <a:pt x="7955" y="4827"/>
                    <a:pt x="7174" y="6377"/>
                    <a:pt x="6367" y="7826"/>
                  </a:cubicBezTo>
                  <a:cubicBezTo>
                    <a:pt x="5424" y="9518"/>
                    <a:pt x="4446" y="11072"/>
                    <a:pt x="3390" y="12190"/>
                  </a:cubicBezTo>
                  <a:cubicBezTo>
                    <a:pt x="2313" y="13330"/>
                    <a:pt x="1168" y="14003"/>
                    <a:pt x="0" y="14172"/>
                  </a:cubicBezTo>
                  <a:cubicBezTo>
                    <a:pt x="2052" y="18626"/>
                    <a:pt x="4625" y="21146"/>
                    <a:pt x="7299" y="21323"/>
                  </a:cubicBezTo>
                  <a:cubicBezTo>
                    <a:pt x="9674" y="21480"/>
                    <a:pt x="12013" y="19772"/>
                    <a:pt x="14005" y="16412"/>
                  </a:cubicBezTo>
                  <a:cubicBezTo>
                    <a:pt x="15042" y="14662"/>
                    <a:pt x="15967" y="12488"/>
                    <a:pt x="17036" y="10870"/>
                  </a:cubicBezTo>
                  <a:cubicBezTo>
                    <a:pt x="18421" y="8774"/>
                    <a:pt x="19997" y="7680"/>
                    <a:pt x="21600" y="7701"/>
                  </a:cubicBezTo>
                  <a:close/>
                </a:path>
              </a:pathLst>
            </a:custGeom>
            <a:grpFill/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00617" y="4081632"/>
            <a:ext cx="5407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操作展示</a:t>
            </a:r>
            <a:endParaRPr lang="zh-CN" altLang="en-US" sz="36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5400000">
            <a:off x="9582804" y="3344361"/>
            <a:ext cx="47667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DESIGNED BY BIGE HAO</a:t>
            </a:r>
            <a:endParaRPr lang="zh-CN" altLang="en-US" sz="5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5400000">
            <a:off x="-2154575" y="3344361"/>
            <a:ext cx="47667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DESIGNED BY BIGE HAO</a:t>
            </a:r>
            <a:endParaRPr lang="zh-CN" altLang="en-US" sz="5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60664" y="1378821"/>
            <a:ext cx="9583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航运金融</a:t>
            </a:r>
            <a:endParaRPr lang="en-US" altLang="zh-CN" sz="96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打造北外滩城市新名片</a:t>
            </a:r>
            <a:endParaRPr lang="zh-CN" altLang="en-US" sz="48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"/>
          <p:cNvGrpSpPr/>
          <p:nvPr/>
        </p:nvGrpSpPr>
        <p:grpSpPr>
          <a:xfrm>
            <a:off x="0" y="0"/>
            <a:ext cx="5880100" cy="6867337"/>
            <a:chOff x="-19316" y="-242758"/>
            <a:chExt cx="4667516" cy="5451167"/>
          </a:xfrm>
          <a:solidFill>
            <a:schemeClr val="accent2"/>
          </a:solidFill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20" name="KOPPT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KOPPT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7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8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alpha val="9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9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5" name="Freeform 12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KOPPT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4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5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6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 rot="10800000">
            <a:off x="6311902" y="-9337"/>
            <a:ext cx="5880100" cy="6867337"/>
            <a:chOff x="-19316" y="-242758"/>
            <a:chExt cx="4667516" cy="5451167"/>
          </a:xfrm>
          <a:solidFill>
            <a:schemeClr val="accent2"/>
          </a:solidFill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31" name="KOPPT"/>
            <p:cNvSpPr/>
            <p:nvPr userDrawn="1"/>
          </p:nvSpPr>
          <p:spPr bwMode="auto">
            <a:xfrm flipV="1">
              <a:off x="2590015" y="3976942"/>
              <a:ext cx="2058185" cy="1231467"/>
            </a:xfrm>
            <a:custGeom>
              <a:avLst/>
              <a:gdLst>
                <a:gd name="T0" fmla="*/ 0 w 1880"/>
                <a:gd name="T1" fmla="*/ 0 h 1120"/>
                <a:gd name="T2" fmla="*/ 921 w 1880"/>
                <a:gd name="T3" fmla="*/ 1120 h 1120"/>
                <a:gd name="T4" fmla="*/ 1880 w 1880"/>
                <a:gd name="T5" fmla="*/ 0 h 1120"/>
                <a:gd name="T6" fmla="*/ 0 w 1880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0" h="1120">
                  <a:moveTo>
                    <a:pt x="0" y="0"/>
                  </a:moveTo>
                  <a:lnTo>
                    <a:pt x="921" y="1120"/>
                  </a:lnTo>
                  <a:lnTo>
                    <a:pt x="1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KOPPT"/>
            <p:cNvSpPr/>
            <p:nvPr userDrawn="1"/>
          </p:nvSpPr>
          <p:spPr bwMode="auto">
            <a:xfrm flipV="1">
              <a:off x="-19316" y="4175012"/>
              <a:ext cx="2609331" cy="1033397"/>
            </a:xfrm>
            <a:custGeom>
              <a:avLst/>
              <a:gdLst>
                <a:gd name="T0" fmla="*/ 1070 w 2375"/>
                <a:gd name="T1" fmla="*/ 940 h 940"/>
                <a:gd name="T2" fmla="*/ 2375 w 2375"/>
                <a:gd name="T3" fmla="*/ 0 h 940"/>
                <a:gd name="T4" fmla="*/ 0 w 2375"/>
                <a:gd name="T5" fmla="*/ 0 h 940"/>
                <a:gd name="T6" fmla="*/ 1070 w 2375"/>
                <a:gd name="T7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940">
                  <a:moveTo>
                    <a:pt x="1070" y="940"/>
                  </a:moveTo>
                  <a:lnTo>
                    <a:pt x="2375" y="0"/>
                  </a:lnTo>
                  <a:lnTo>
                    <a:pt x="0" y="0"/>
                  </a:lnTo>
                  <a:lnTo>
                    <a:pt x="1070" y="940"/>
                  </a:ln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7"/>
            <p:cNvSpPr/>
            <p:nvPr userDrawn="1"/>
          </p:nvSpPr>
          <p:spPr bwMode="auto">
            <a:xfrm flipV="1">
              <a:off x="-19316" y="4088896"/>
              <a:ext cx="1171183" cy="1119513"/>
            </a:xfrm>
            <a:custGeom>
              <a:avLst/>
              <a:gdLst>
                <a:gd name="T0" fmla="*/ 1070 w 1070"/>
                <a:gd name="T1" fmla="*/ 940 h 1017"/>
                <a:gd name="T2" fmla="*/ 0 w 1070"/>
                <a:gd name="T3" fmla="*/ 0 h 1017"/>
                <a:gd name="T4" fmla="*/ 0 w 1070"/>
                <a:gd name="T5" fmla="*/ 1017 h 1017"/>
                <a:gd name="T6" fmla="*/ 1070 w 1070"/>
                <a:gd name="T7" fmla="*/ 94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017">
                  <a:moveTo>
                    <a:pt x="1070" y="940"/>
                  </a:moveTo>
                  <a:lnTo>
                    <a:pt x="0" y="0"/>
                  </a:lnTo>
                  <a:lnTo>
                    <a:pt x="0" y="1017"/>
                  </a:lnTo>
                  <a:lnTo>
                    <a:pt x="1070" y="9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8"/>
            <p:cNvSpPr/>
            <p:nvPr userDrawn="1"/>
          </p:nvSpPr>
          <p:spPr bwMode="auto">
            <a:xfrm flipV="1">
              <a:off x="1151867" y="3976942"/>
              <a:ext cx="2445707" cy="1231467"/>
            </a:xfrm>
            <a:custGeom>
              <a:avLst/>
              <a:gdLst>
                <a:gd name="T0" fmla="*/ 1305 w 2226"/>
                <a:gd name="T1" fmla="*/ 0 h 1120"/>
                <a:gd name="T2" fmla="*/ 0 w 2226"/>
                <a:gd name="T3" fmla="*/ 940 h 1120"/>
                <a:gd name="T4" fmla="*/ 2226 w 2226"/>
                <a:gd name="T5" fmla="*/ 1120 h 1120"/>
                <a:gd name="T6" fmla="*/ 1305 w 2226"/>
                <a:gd name="T7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1120">
                  <a:moveTo>
                    <a:pt x="1305" y="0"/>
                  </a:moveTo>
                  <a:lnTo>
                    <a:pt x="0" y="940"/>
                  </a:lnTo>
                  <a:lnTo>
                    <a:pt x="2226" y="112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accent2">
                <a:alpha val="9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9"/>
            <p:cNvSpPr/>
            <p:nvPr userDrawn="1"/>
          </p:nvSpPr>
          <p:spPr bwMode="auto">
            <a:xfrm flipV="1">
              <a:off x="-19316" y="3038275"/>
              <a:ext cx="3616890" cy="1136737"/>
            </a:xfrm>
            <a:custGeom>
              <a:avLst/>
              <a:gdLst>
                <a:gd name="T0" fmla="*/ 3296 w 3296"/>
                <a:gd name="T1" fmla="*/ 180 h 1040"/>
                <a:gd name="T2" fmla="*/ 1070 w 3296"/>
                <a:gd name="T3" fmla="*/ 0 h 1040"/>
                <a:gd name="T4" fmla="*/ 0 w 3296"/>
                <a:gd name="T5" fmla="*/ 77 h 1040"/>
                <a:gd name="T6" fmla="*/ 1368 w 3296"/>
                <a:gd name="T7" fmla="*/ 1040 h 1040"/>
                <a:gd name="T8" fmla="*/ 3296 w 3296"/>
                <a:gd name="T9" fmla="*/ 18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6" h="1040">
                  <a:moveTo>
                    <a:pt x="3296" y="180"/>
                  </a:moveTo>
                  <a:lnTo>
                    <a:pt x="1070" y="0"/>
                  </a:lnTo>
                  <a:lnTo>
                    <a:pt x="0" y="77"/>
                  </a:lnTo>
                  <a:lnTo>
                    <a:pt x="1368" y="1040"/>
                  </a:lnTo>
                  <a:lnTo>
                    <a:pt x="3296" y="18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36" name="Freeform 12"/>
            <p:cNvSpPr/>
            <p:nvPr userDrawn="1"/>
          </p:nvSpPr>
          <p:spPr bwMode="auto">
            <a:xfrm flipV="1">
              <a:off x="1479110" y="1737920"/>
              <a:ext cx="2118464" cy="2239027"/>
            </a:xfrm>
            <a:custGeom>
              <a:avLst/>
              <a:gdLst>
                <a:gd name="T0" fmla="*/ 1928 w 1928"/>
                <a:gd name="T1" fmla="*/ 0 h 2046"/>
                <a:gd name="T2" fmla="*/ 0 w 1928"/>
                <a:gd name="T3" fmla="*/ 860 h 2046"/>
                <a:gd name="T4" fmla="*/ 178 w 1928"/>
                <a:gd name="T5" fmla="*/ 2046 h 2046"/>
                <a:gd name="T6" fmla="*/ 1928 w 19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8" h="2046">
                  <a:moveTo>
                    <a:pt x="1928" y="0"/>
                  </a:moveTo>
                  <a:lnTo>
                    <a:pt x="0" y="860"/>
                  </a:lnTo>
                  <a:lnTo>
                    <a:pt x="178" y="204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KOPPT"/>
            <p:cNvSpPr/>
            <p:nvPr userDrawn="1"/>
          </p:nvSpPr>
          <p:spPr bwMode="auto">
            <a:xfrm flipV="1">
              <a:off x="-19316" y="2909098"/>
              <a:ext cx="1498426" cy="1179798"/>
            </a:xfrm>
            <a:custGeom>
              <a:avLst/>
              <a:gdLst>
                <a:gd name="T0" fmla="*/ 1368 w 1368"/>
                <a:gd name="T1" fmla="*/ 963 h 1080"/>
                <a:gd name="T2" fmla="*/ 0 w 1368"/>
                <a:gd name="T3" fmla="*/ 0 h 1080"/>
                <a:gd name="T4" fmla="*/ 0 w 1368"/>
                <a:gd name="T5" fmla="*/ 1080 h 1080"/>
                <a:gd name="T6" fmla="*/ 1368 w 1368"/>
                <a:gd name="T7" fmla="*/ 963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8" h="1080">
                  <a:moveTo>
                    <a:pt x="1368" y="963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1368" y="963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4"/>
            <p:cNvSpPr/>
            <p:nvPr userDrawn="1"/>
          </p:nvSpPr>
          <p:spPr bwMode="auto">
            <a:xfrm flipV="1">
              <a:off x="-19316" y="1737915"/>
              <a:ext cx="1696496" cy="1300361"/>
            </a:xfrm>
            <a:custGeom>
              <a:avLst/>
              <a:gdLst>
                <a:gd name="T0" fmla="*/ 1368 w 1546"/>
                <a:gd name="T1" fmla="*/ 0 h 1186"/>
                <a:gd name="T2" fmla="*/ 0 w 1546"/>
                <a:gd name="T3" fmla="*/ 117 h 1186"/>
                <a:gd name="T4" fmla="*/ 0 w 1546"/>
                <a:gd name="T5" fmla="*/ 806 h 1186"/>
                <a:gd name="T6" fmla="*/ 1546 w 1546"/>
                <a:gd name="T7" fmla="*/ 1186 h 1186"/>
                <a:gd name="T8" fmla="*/ 1368 w 1546"/>
                <a:gd name="T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186">
                  <a:moveTo>
                    <a:pt x="1368" y="0"/>
                  </a:moveTo>
                  <a:lnTo>
                    <a:pt x="0" y="117"/>
                  </a:lnTo>
                  <a:lnTo>
                    <a:pt x="0" y="806"/>
                  </a:lnTo>
                  <a:lnTo>
                    <a:pt x="1546" y="1186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"/>
            <p:cNvSpPr/>
            <p:nvPr userDrawn="1"/>
          </p:nvSpPr>
          <p:spPr bwMode="auto">
            <a:xfrm flipV="1">
              <a:off x="-19316" y="713132"/>
              <a:ext cx="1696496" cy="1438147"/>
            </a:xfrm>
            <a:custGeom>
              <a:avLst/>
              <a:gdLst>
                <a:gd name="T0" fmla="*/ 1546 w 1546"/>
                <a:gd name="T1" fmla="*/ 380 h 1314"/>
                <a:gd name="T2" fmla="*/ 0 w 1546"/>
                <a:gd name="T3" fmla="*/ 0 h 1314"/>
                <a:gd name="T4" fmla="*/ 0 w 1546"/>
                <a:gd name="T5" fmla="*/ 1314 h 1314"/>
                <a:gd name="T6" fmla="*/ 1546 w 1546"/>
                <a:gd name="T7" fmla="*/ 38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314">
                  <a:moveTo>
                    <a:pt x="1546" y="380"/>
                  </a:moveTo>
                  <a:lnTo>
                    <a:pt x="0" y="0"/>
                  </a:lnTo>
                  <a:lnTo>
                    <a:pt x="0" y="1314"/>
                  </a:lnTo>
                  <a:lnTo>
                    <a:pt x="1546" y="380"/>
                  </a:lnTo>
                  <a:close/>
                </a:path>
              </a:pathLst>
            </a:custGeom>
            <a:solidFill>
              <a:schemeClr val="accent2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6"/>
            <p:cNvSpPr/>
            <p:nvPr userDrawn="1"/>
          </p:nvSpPr>
          <p:spPr bwMode="auto">
            <a:xfrm flipV="1">
              <a:off x="-19316" y="-242758"/>
              <a:ext cx="1696496" cy="1980678"/>
            </a:xfrm>
            <a:custGeom>
              <a:avLst/>
              <a:gdLst>
                <a:gd name="T0" fmla="*/ 1546 w 1546"/>
                <a:gd name="T1" fmla="*/ 0 h 1807"/>
                <a:gd name="T2" fmla="*/ 0 w 1546"/>
                <a:gd name="T3" fmla="*/ 934 h 1807"/>
                <a:gd name="T4" fmla="*/ 0 w 1546"/>
                <a:gd name="T5" fmla="*/ 1807 h 1807"/>
                <a:gd name="T6" fmla="*/ 1546 w 1546"/>
                <a:gd name="T7" fmla="*/ 0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6" h="1807">
                  <a:moveTo>
                    <a:pt x="1546" y="0"/>
                  </a:moveTo>
                  <a:lnTo>
                    <a:pt x="0" y="934"/>
                  </a:lnTo>
                  <a:lnTo>
                    <a:pt x="0" y="180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941671" y="2593514"/>
            <a:ext cx="8362625" cy="13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</a:t>
            </a:r>
            <a:endParaRPr lang="zh-CN" altLang="en-US" sz="66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1311415" y="0"/>
            <a:ext cx="4783088" cy="6858000"/>
          </a:xfrm>
          <a:prstGeom prst="parallelogram">
            <a:avLst>
              <a:gd name="adj" fmla="val 37223"/>
            </a:avLst>
          </a:prstGeom>
          <a:solidFill>
            <a:schemeClr val="accent2">
              <a:alpha val="16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2765" y="1258632"/>
            <a:ext cx="7155600" cy="4147663"/>
          </a:xfrm>
          <a:prstGeom prst="rect">
            <a:avLst/>
          </a:prstGeom>
          <a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70000" sy="70000" flip="none" algn="ctr"/>
          </a:blipFill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4" name="组合 1"/>
          <p:cNvGrpSpPr/>
          <p:nvPr/>
        </p:nvGrpSpPr>
        <p:grpSpPr>
          <a:xfrm>
            <a:off x="7014052" y="1253120"/>
            <a:ext cx="6224870" cy="4776620"/>
            <a:chOff x="7881256" y="1330380"/>
            <a:chExt cx="4423756" cy="4325257"/>
          </a:xfrm>
          <a:effectLst>
            <a:outerShdw blurRad="63500" algn="ctr" rotWithShape="0">
              <a:prstClr val="black">
                <a:alpha val="25000"/>
              </a:prstClr>
            </a:outerShdw>
          </a:effectLst>
        </p:grpSpPr>
        <p:sp>
          <p:nvSpPr>
            <p:cNvPr id="6" name="koppt-矩形"/>
            <p:cNvSpPr/>
            <p:nvPr/>
          </p:nvSpPr>
          <p:spPr>
            <a:xfrm>
              <a:off x="7881256" y="1330380"/>
              <a:ext cx="4423756" cy="4325257"/>
            </a:xfrm>
            <a:prstGeom prst="rect">
              <a:avLst/>
            </a:prstGeom>
            <a:solidFill>
              <a:schemeClr val="accent2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koppt-图标"/>
            <p:cNvSpPr/>
            <p:nvPr/>
          </p:nvSpPr>
          <p:spPr bwMode="auto">
            <a:xfrm>
              <a:off x="11590642" y="2872394"/>
              <a:ext cx="309337" cy="340844"/>
            </a:xfrm>
            <a:custGeom>
              <a:avLst/>
              <a:gdLst/>
              <a:ahLst/>
              <a:cxnLst>
                <a:cxn ang="0">
                  <a:pos x="40" y="55"/>
                </a:cxn>
                <a:cxn ang="0">
                  <a:pos x="32" y="51"/>
                </a:cxn>
                <a:cxn ang="0">
                  <a:pos x="4" y="24"/>
                </a:cxn>
                <a:cxn ang="0">
                  <a:pos x="0" y="14"/>
                </a:cxn>
                <a:cxn ang="0">
                  <a:pos x="13" y="0"/>
                </a:cxn>
                <a:cxn ang="0">
                  <a:pos x="23" y="5"/>
                </a:cxn>
                <a:cxn ang="0">
                  <a:pos x="45" y="26"/>
                </a:cxn>
                <a:cxn ang="0">
                  <a:pos x="45" y="27"/>
                </a:cxn>
                <a:cxn ang="0">
                  <a:pos x="42" y="30"/>
                </a:cxn>
                <a:cxn ang="0">
                  <a:pos x="42" y="29"/>
                </a:cxn>
                <a:cxn ang="0">
                  <a:pos x="20" y="8"/>
                </a:cxn>
                <a:cxn ang="0">
                  <a:pos x="13" y="5"/>
                </a:cxn>
                <a:cxn ang="0">
                  <a:pos x="4" y="14"/>
                </a:cxn>
                <a:cxn ang="0">
                  <a:pos x="7" y="21"/>
                </a:cxn>
                <a:cxn ang="0">
                  <a:pos x="35" y="48"/>
                </a:cxn>
                <a:cxn ang="0">
                  <a:pos x="40" y="50"/>
                </a:cxn>
                <a:cxn ang="0">
                  <a:pos x="45" y="45"/>
                </a:cxn>
                <a:cxn ang="0">
                  <a:pos x="43" y="40"/>
                </a:cxn>
                <a:cxn ang="0">
                  <a:pos x="22" y="19"/>
                </a:cxn>
                <a:cxn ang="0">
                  <a:pos x="20" y="18"/>
                </a:cxn>
                <a:cxn ang="0">
                  <a:pos x="18" y="21"/>
                </a:cxn>
                <a:cxn ang="0">
                  <a:pos x="19" y="23"/>
                </a:cxn>
                <a:cxn ang="0">
                  <a:pos x="33" y="38"/>
                </a:cxn>
                <a:cxn ang="0">
                  <a:pos x="34" y="38"/>
                </a:cxn>
                <a:cxn ang="0">
                  <a:pos x="31" y="41"/>
                </a:cxn>
                <a:cxn ang="0">
                  <a:pos x="30" y="41"/>
                </a:cxn>
                <a:cxn ang="0">
                  <a:pos x="16" y="26"/>
                </a:cxn>
                <a:cxn ang="0">
                  <a:pos x="13" y="21"/>
                </a:cxn>
                <a:cxn ang="0">
                  <a:pos x="20" y="14"/>
                </a:cxn>
                <a:cxn ang="0">
                  <a:pos x="26" y="16"/>
                </a:cxn>
                <a:cxn ang="0">
                  <a:pos x="46" y="37"/>
                </a:cxn>
                <a:cxn ang="0">
                  <a:pos x="50" y="45"/>
                </a:cxn>
                <a:cxn ang="0">
                  <a:pos x="40" y="55"/>
                </a:cxn>
              </a:cxnLst>
              <a:rect l="0" t="0" r="r" b="b"/>
              <a:pathLst>
                <a:path w="50" h="55">
                  <a:moveTo>
                    <a:pt x="40" y="55"/>
                  </a:moveTo>
                  <a:cubicBezTo>
                    <a:pt x="37" y="55"/>
                    <a:pt x="34" y="54"/>
                    <a:pt x="32" y="5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" y="21"/>
                    <a:pt x="0" y="18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17" y="0"/>
                    <a:pt x="21" y="2"/>
                    <a:pt x="23" y="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7"/>
                    <a:pt x="45" y="27"/>
                  </a:cubicBezTo>
                  <a:cubicBezTo>
                    <a:pt x="45" y="28"/>
                    <a:pt x="43" y="30"/>
                    <a:pt x="42" y="30"/>
                  </a:cubicBezTo>
                  <a:cubicBezTo>
                    <a:pt x="42" y="30"/>
                    <a:pt x="42" y="30"/>
                    <a:pt x="42" y="2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8" y="6"/>
                    <a:pt x="16" y="5"/>
                    <a:pt x="13" y="5"/>
                  </a:cubicBezTo>
                  <a:cubicBezTo>
                    <a:pt x="8" y="5"/>
                    <a:pt x="4" y="9"/>
                    <a:pt x="4" y="14"/>
                  </a:cubicBezTo>
                  <a:cubicBezTo>
                    <a:pt x="4" y="16"/>
                    <a:pt x="5" y="19"/>
                    <a:pt x="7" y="21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50"/>
                    <a:pt x="38" y="50"/>
                    <a:pt x="40" y="50"/>
                  </a:cubicBezTo>
                  <a:cubicBezTo>
                    <a:pt x="43" y="50"/>
                    <a:pt x="45" y="48"/>
                    <a:pt x="45" y="45"/>
                  </a:cubicBezTo>
                  <a:cubicBezTo>
                    <a:pt x="45" y="43"/>
                    <a:pt x="44" y="41"/>
                    <a:pt x="43" y="4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1" y="18"/>
                    <a:pt x="20" y="18"/>
                  </a:cubicBezTo>
                  <a:cubicBezTo>
                    <a:pt x="19" y="18"/>
                    <a:pt x="18" y="19"/>
                    <a:pt x="18" y="21"/>
                  </a:cubicBezTo>
                  <a:cubicBezTo>
                    <a:pt x="18" y="22"/>
                    <a:pt x="18" y="22"/>
                    <a:pt x="19" y="2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9"/>
                    <a:pt x="32" y="41"/>
                    <a:pt x="31" y="41"/>
                  </a:cubicBezTo>
                  <a:cubicBezTo>
                    <a:pt x="31" y="41"/>
                    <a:pt x="30" y="41"/>
                    <a:pt x="30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5"/>
                    <a:pt x="13" y="23"/>
                    <a:pt x="13" y="21"/>
                  </a:cubicBezTo>
                  <a:cubicBezTo>
                    <a:pt x="13" y="17"/>
                    <a:pt x="16" y="14"/>
                    <a:pt x="20" y="14"/>
                  </a:cubicBezTo>
                  <a:cubicBezTo>
                    <a:pt x="22" y="14"/>
                    <a:pt x="24" y="15"/>
                    <a:pt x="26" y="16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9" y="39"/>
                    <a:pt x="50" y="42"/>
                    <a:pt x="50" y="45"/>
                  </a:cubicBezTo>
                  <a:cubicBezTo>
                    <a:pt x="50" y="51"/>
                    <a:pt x="46" y="55"/>
                    <a:pt x="40" y="5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227100" y="1312421"/>
            <a:ext cx="479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HOW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ABOUT</a:t>
            </a:r>
            <a:endParaRPr lang="zh-CN" altLang="en-US" sz="36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27100" y="1958752"/>
            <a:ext cx="479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QTUM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SHIPPING</a:t>
            </a:r>
            <a:endParaRPr lang="zh-CN" altLang="en-US" sz="28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27100" y="2519076"/>
            <a:ext cx="4964900" cy="3484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基于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量子链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开发的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采用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AMM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oracle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商机制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航运指数期货产品价格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为依据的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去中心化交易平台</a:t>
            </a:r>
            <a:endParaRPr lang="en-US" altLang="zh-CN" sz="2400" b="1" dirty="0">
              <a:solidFill>
                <a:srgbClr val="FFFF00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旨在通过套期保值交易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对冲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航运现货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价格波动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1866" y="5441581"/>
            <a:ext cx="4964900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配图：上海航运交易所（北外滩杨树浦路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号）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斜纹 28"/>
          <p:cNvSpPr/>
          <p:nvPr/>
        </p:nvSpPr>
        <p:spPr>
          <a:xfrm>
            <a:off x="-1" y="-9525"/>
            <a:ext cx="5812654" cy="5857148"/>
          </a:xfrm>
          <a:prstGeom prst="diagStripe">
            <a:avLst>
              <a:gd name="adj" fmla="val 54844"/>
            </a:avLst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图文框 41"/>
          <p:cNvSpPr/>
          <p:nvPr/>
        </p:nvSpPr>
        <p:spPr>
          <a:xfrm>
            <a:off x="1114425" y="1390650"/>
            <a:ext cx="10049682" cy="4708478"/>
          </a:xfrm>
          <a:prstGeom prst="frame">
            <a:avLst>
              <a:gd name="adj1" fmla="val 9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14425" y="923453"/>
            <a:ext cx="5464242" cy="5934547"/>
            <a:chOff x="3890100" y="1748349"/>
            <a:chExt cx="4024490" cy="4370876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9" name="koppt-拼图"/>
            <p:cNvSpPr/>
            <p:nvPr/>
          </p:nvSpPr>
          <p:spPr>
            <a:xfrm rot="1800000">
              <a:off x="7226696" y="5555359"/>
              <a:ext cx="679700" cy="56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477" extrusionOk="0">
                  <a:moveTo>
                    <a:pt x="2894" y="0"/>
                  </a:moveTo>
                  <a:lnTo>
                    <a:pt x="21157" y="16957"/>
                  </a:lnTo>
                  <a:cubicBezTo>
                    <a:pt x="21157" y="16957"/>
                    <a:pt x="21600" y="21600"/>
                    <a:pt x="18108" y="21474"/>
                  </a:cubicBezTo>
                  <a:lnTo>
                    <a:pt x="0" y="2609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4">
                <a:alpha val="9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0" name="koppt-拼图"/>
            <p:cNvSpPr/>
            <p:nvPr/>
          </p:nvSpPr>
          <p:spPr>
            <a:xfrm rot="1800000">
              <a:off x="3890100" y="1748349"/>
              <a:ext cx="1113033" cy="135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251" extrusionOk="0">
                  <a:moveTo>
                    <a:pt x="48" y="713"/>
                  </a:moveTo>
                  <a:cubicBezTo>
                    <a:pt x="-221" y="142"/>
                    <a:pt x="710" y="-279"/>
                    <a:pt x="1126" y="227"/>
                  </a:cubicBezTo>
                  <a:cubicBezTo>
                    <a:pt x="3513" y="3129"/>
                    <a:pt x="7121" y="6980"/>
                    <a:pt x="11609" y="10149"/>
                  </a:cubicBezTo>
                  <a:cubicBezTo>
                    <a:pt x="11990" y="9799"/>
                    <a:pt x="12489" y="9340"/>
                    <a:pt x="12632" y="9208"/>
                  </a:cubicBezTo>
                  <a:cubicBezTo>
                    <a:pt x="13061" y="8814"/>
                    <a:pt x="12899" y="8530"/>
                    <a:pt x="12899" y="8530"/>
                  </a:cubicBezTo>
                  <a:cubicBezTo>
                    <a:pt x="12766" y="8139"/>
                    <a:pt x="12865" y="7702"/>
                    <a:pt x="13215" y="7380"/>
                  </a:cubicBezTo>
                  <a:cubicBezTo>
                    <a:pt x="13749" y="6889"/>
                    <a:pt x="14656" y="6855"/>
                    <a:pt x="15240" y="7305"/>
                  </a:cubicBezTo>
                  <a:lnTo>
                    <a:pt x="15575" y="7564"/>
                  </a:lnTo>
                  <a:cubicBezTo>
                    <a:pt x="16159" y="8014"/>
                    <a:pt x="16199" y="8777"/>
                    <a:pt x="15664" y="9269"/>
                  </a:cubicBezTo>
                  <a:cubicBezTo>
                    <a:pt x="15664" y="9269"/>
                    <a:pt x="15220" y="9824"/>
                    <a:pt x="14341" y="9644"/>
                  </a:cubicBezTo>
                  <a:cubicBezTo>
                    <a:pt x="14341" y="9644"/>
                    <a:pt x="13916" y="9595"/>
                    <a:pt x="13559" y="9924"/>
                  </a:cubicBezTo>
                  <a:cubicBezTo>
                    <a:pt x="13422" y="10050"/>
                    <a:pt x="12962" y="10473"/>
                    <a:pt x="12589" y="10816"/>
                  </a:cubicBezTo>
                  <a:cubicBezTo>
                    <a:pt x="15102" y="12485"/>
                    <a:pt x="17864" y="13922"/>
                    <a:pt x="20831" y="14853"/>
                  </a:cubicBezTo>
                  <a:cubicBezTo>
                    <a:pt x="21241" y="14982"/>
                    <a:pt x="21379" y="15414"/>
                    <a:pt x="21083" y="15684"/>
                  </a:cubicBezTo>
                  <a:cubicBezTo>
                    <a:pt x="20198" y="16494"/>
                    <a:pt x="19308" y="17237"/>
                    <a:pt x="18451" y="17907"/>
                  </a:cubicBezTo>
                  <a:lnTo>
                    <a:pt x="18432" y="17891"/>
                  </a:lnTo>
                  <a:cubicBezTo>
                    <a:pt x="18423" y="17883"/>
                    <a:pt x="18395" y="17897"/>
                    <a:pt x="18387" y="17896"/>
                  </a:cubicBezTo>
                  <a:cubicBezTo>
                    <a:pt x="18679" y="17004"/>
                    <a:pt x="18155" y="16335"/>
                    <a:pt x="17752" y="16044"/>
                  </a:cubicBezTo>
                  <a:cubicBezTo>
                    <a:pt x="16857" y="15296"/>
                    <a:pt x="15407" y="15281"/>
                    <a:pt x="14491" y="16020"/>
                  </a:cubicBezTo>
                  <a:lnTo>
                    <a:pt x="14163" y="16285"/>
                  </a:lnTo>
                  <a:cubicBezTo>
                    <a:pt x="13234" y="17035"/>
                    <a:pt x="13202" y="18283"/>
                    <a:pt x="14093" y="19065"/>
                  </a:cubicBezTo>
                  <a:cubicBezTo>
                    <a:pt x="14612" y="19522"/>
                    <a:pt x="15345" y="19731"/>
                    <a:pt x="16084" y="19648"/>
                  </a:cubicBezTo>
                  <a:cubicBezTo>
                    <a:pt x="15190" y="20265"/>
                    <a:pt x="14397" y="20771"/>
                    <a:pt x="13770" y="21154"/>
                  </a:cubicBezTo>
                  <a:cubicBezTo>
                    <a:pt x="13496" y="21321"/>
                    <a:pt x="13114" y="21268"/>
                    <a:pt x="12916" y="21037"/>
                  </a:cubicBezTo>
                  <a:cubicBezTo>
                    <a:pt x="7572" y="14828"/>
                    <a:pt x="3434" y="7884"/>
                    <a:pt x="48" y="713"/>
                  </a:cubicBezTo>
                  <a:close/>
                </a:path>
              </a:pathLst>
            </a:cu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177800" sx="25000" sy="25000" flip="none" algn="tr"/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1" name="koppt-拼图"/>
            <p:cNvSpPr/>
            <p:nvPr/>
          </p:nvSpPr>
          <p:spPr>
            <a:xfrm rot="1800000">
              <a:off x="4104922" y="1929360"/>
              <a:ext cx="1556502" cy="94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205" extrusionOk="0">
                  <a:moveTo>
                    <a:pt x="94" y="1201"/>
                  </a:moveTo>
                  <a:cubicBezTo>
                    <a:pt x="-205" y="542"/>
                    <a:pt x="265" y="-323"/>
                    <a:pt x="680" y="123"/>
                  </a:cubicBezTo>
                  <a:cubicBezTo>
                    <a:pt x="4038" y="3733"/>
                    <a:pt x="8570" y="4780"/>
                    <a:pt x="12636" y="3933"/>
                  </a:cubicBezTo>
                  <a:cubicBezTo>
                    <a:pt x="14594" y="3525"/>
                    <a:pt x="16516" y="2790"/>
                    <a:pt x="18425" y="1946"/>
                  </a:cubicBezTo>
                  <a:cubicBezTo>
                    <a:pt x="18713" y="1818"/>
                    <a:pt x="18987" y="2198"/>
                    <a:pt x="18978" y="2702"/>
                  </a:cubicBezTo>
                  <a:cubicBezTo>
                    <a:pt x="18935" y="5191"/>
                    <a:pt x="18646" y="7580"/>
                    <a:pt x="18190" y="9849"/>
                  </a:cubicBezTo>
                  <a:cubicBezTo>
                    <a:pt x="18508" y="9974"/>
                    <a:pt x="18826" y="10100"/>
                    <a:pt x="18937" y="10144"/>
                  </a:cubicBezTo>
                  <a:cubicBezTo>
                    <a:pt x="19380" y="10319"/>
                    <a:pt x="19535" y="9949"/>
                    <a:pt x="19535" y="9949"/>
                  </a:cubicBezTo>
                  <a:cubicBezTo>
                    <a:pt x="19778" y="9531"/>
                    <a:pt x="20137" y="9328"/>
                    <a:pt x="20499" y="9471"/>
                  </a:cubicBezTo>
                  <a:cubicBezTo>
                    <a:pt x="21052" y="9689"/>
                    <a:pt x="21395" y="10624"/>
                    <a:pt x="21266" y="11559"/>
                  </a:cubicBezTo>
                  <a:lnTo>
                    <a:pt x="21192" y="12096"/>
                  </a:lnTo>
                  <a:cubicBezTo>
                    <a:pt x="21063" y="13031"/>
                    <a:pt x="20510" y="13612"/>
                    <a:pt x="19958" y="13393"/>
                  </a:cubicBezTo>
                  <a:cubicBezTo>
                    <a:pt x="19958" y="13393"/>
                    <a:pt x="19389" y="13315"/>
                    <a:pt x="19215" y="12259"/>
                  </a:cubicBezTo>
                  <a:cubicBezTo>
                    <a:pt x="19215" y="12259"/>
                    <a:pt x="19102" y="11776"/>
                    <a:pt x="18732" y="11629"/>
                  </a:cubicBezTo>
                  <a:cubicBezTo>
                    <a:pt x="18608" y="11581"/>
                    <a:pt x="18228" y="11430"/>
                    <a:pt x="17876" y="11291"/>
                  </a:cubicBezTo>
                  <a:cubicBezTo>
                    <a:pt x="17025" y="14871"/>
                    <a:pt x="15769" y="18120"/>
                    <a:pt x="14406" y="20931"/>
                  </a:cubicBezTo>
                  <a:cubicBezTo>
                    <a:pt x="14281" y="21191"/>
                    <a:pt x="14066" y="21277"/>
                    <a:pt x="13884" y="21141"/>
                  </a:cubicBezTo>
                  <a:cubicBezTo>
                    <a:pt x="11916" y="19668"/>
                    <a:pt x="10071" y="17702"/>
                    <a:pt x="8372" y="15502"/>
                  </a:cubicBezTo>
                  <a:cubicBezTo>
                    <a:pt x="9137" y="15761"/>
                    <a:pt x="9679" y="15070"/>
                    <a:pt x="9906" y="14557"/>
                  </a:cubicBezTo>
                  <a:cubicBezTo>
                    <a:pt x="10499" y="13404"/>
                    <a:pt x="10444" y="11648"/>
                    <a:pt x="9774" y="10609"/>
                  </a:cubicBezTo>
                  <a:lnTo>
                    <a:pt x="9533" y="10237"/>
                  </a:lnTo>
                  <a:cubicBezTo>
                    <a:pt x="8852" y="9182"/>
                    <a:pt x="7791" y="9261"/>
                    <a:pt x="7167" y="10413"/>
                  </a:cubicBezTo>
                  <a:cubicBezTo>
                    <a:pt x="6788" y="11113"/>
                    <a:pt x="6645" y="12069"/>
                    <a:pt x="6777" y="12991"/>
                  </a:cubicBezTo>
                  <a:cubicBezTo>
                    <a:pt x="6770" y="13007"/>
                    <a:pt x="6761" y="13025"/>
                    <a:pt x="6749" y="13047"/>
                  </a:cubicBezTo>
                  <a:lnTo>
                    <a:pt x="6680" y="13175"/>
                  </a:lnTo>
                  <a:cubicBezTo>
                    <a:pt x="3986" y="9226"/>
                    <a:pt x="1744" y="4837"/>
                    <a:pt x="94" y="1201"/>
                  </a:cubicBezTo>
                  <a:close/>
                </a:path>
              </a:pathLst>
            </a:cu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177800" sx="25000" sy="25000" flip="none" algn="tr"/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2" name="koppt-拼图"/>
            <p:cNvSpPr/>
            <p:nvPr/>
          </p:nvSpPr>
          <p:spPr>
            <a:xfrm rot="1800000">
              <a:off x="5047876" y="2397697"/>
              <a:ext cx="1792307" cy="120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67" extrusionOk="0">
                  <a:moveTo>
                    <a:pt x="85" y="19170"/>
                  </a:moveTo>
                  <a:cubicBezTo>
                    <a:pt x="1218" y="16971"/>
                    <a:pt x="2106" y="14731"/>
                    <a:pt x="2745" y="12479"/>
                  </a:cubicBezTo>
                  <a:lnTo>
                    <a:pt x="2824" y="12507"/>
                  </a:lnTo>
                  <a:cubicBezTo>
                    <a:pt x="2832" y="12510"/>
                    <a:pt x="2841" y="12481"/>
                    <a:pt x="2846" y="12479"/>
                  </a:cubicBezTo>
                  <a:cubicBezTo>
                    <a:pt x="3055" y="13480"/>
                    <a:pt x="3603" y="13845"/>
                    <a:pt x="3933" y="13911"/>
                  </a:cubicBezTo>
                  <a:cubicBezTo>
                    <a:pt x="4708" y="14157"/>
                    <a:pt x="5478" y="13413"/>
                    <a:pt x="5659" y="12231"/>
                  </a:cubicBezTo>
                  <a:lnTo>
                    <a:pt x="5724" y="11807"/>
                  </a:lnTo>
                  <a:cubicBezTo>
                    <a:pt x="5908" y="10607"/>
                    <a:pt x="5417" y="9401"/>
                    <a:pt x="4629" y="9121"/>
                  </a:cubicBezTo>
                  <a:cubicBezTo>
                    <a:pt x="4212" y="8973"/>
                    <a:pt x="3785" y="9108"/>
                    <a:pt x="3444" y="9482"/>
                  </a:cubicBezTo>
                  <a:cubicBezTo>
                    <a:pt x="3783" y="7632"/>
                    <a:pt x="3954" y="5785"/>
                    <a:pt x="3946" y="3957"/>
                  </a:cubicBezTo>
                  <a:cubicBezTo>
                    <a:pt x="3945" y="3691"/>
                    <a:pt x="4057" y="3457"/>
                    <a:pt x="4225" y="3386"/>
                  </a:cubicBezTo>
                  <a:cubicBezTo>
                    <a:pt x="7107" y="2168"/>
                    <a:pt x="9976" y="844"/>
                    <a:pt x="12937" y="281"/>
                  </a:cubicBezTo>
                  <a:cubicBezTo>
                    <a:pt x="15153" y="-140"/>
                    <a:pt x="17392" y="-79"/>
                    <a:pt x="19592" y="409"/>
                  </a:cubicBezTo>
                  <a:cubicBezTo>
                    <a:pt x="19799" y="455"/>
                    <a:pt x="19945" y="743"/>
                    <a:pt x="19921" y="1060"/>
                  </a:cubicBezTo>
                  <a:cubicBezTo>
                    <a:pt x="19777" y="2956"/>
                    <a:pt x="19430" y="5976"/>
                    <a:pt x="18595" y="9802"/>
                  </a:cubicBezTo>
                  <a:cubicBezTo>
                    <a:pt x="18909" y="9914"/>
                    <a:pt x="19257" y="10038"/>
                    <a:pt x="19368" y="10078"/>
                  </a:cubicBezTo>
                  <a:cubicBezTo>
                    <a:pt x="19756" y="10216"/>
                    <a:pt x="19891" y="9923"/>
                    <a:pt x="19891" y="9923"/>
                  </a:cubicBezTo>
                  <a:cubicBezTo>
                    <a:pt x="20104" y="9594"/>
                    <a:pt x="20419" y="9433"/>
                    <a:pt x="20736" y="9546"/>
                  </a:cubicBezTo>
                  <a:cubicBezTo>
                    <a:pt x="21220" y="9718"/>
                    <a:pt x="21521" y="10457"/>
                    <a:pt x="21408" y="11194"/>
                  </a:cubicBezTo>
                  <a:lnTo>
                    <a:pt x="21343" y="11618"/>
                  </a:lnTo>
                  <a:cubicBezTo>
                    <a:pt x="21230" y="12356"/>
                    <a:pt x="20746" y="12815"/>
                    <a:pt x="20262" y="12643"/>
                  </a:cubicBezTo>
                  <a:cubicBezTo>
                    <a:pt x="20262" y="12643"/>
                    <a:pt x="19764" y="12581"/>
                    <a:pt x="19611" y="11747"/>
                  </a:cubicBezTo>
                  <a:cubicBezTo>
                    <a:pt x="19611" y="11747"/>
                    <a:pt x="19512" y="11365"/>
                    <a:pt x="19189" y="11250"/>
                  </a:cubicBezTo>
                  <a:cubicBezTo>
                    <a:pt x="19068" y="11207"/>
                    <a:pt x="18669" y="11065"/>
                    <a:pt x="18336" y="10946"/>
                  </a:cubicBezTo>
                  <a:cubicBezTo>
                    <a:pt x="17705" y="13636"/>
                    <a:pt x="16841" y="16678"/>
                    <a:pt x="15652" y="19979"/>
                  </a:cubicBezTo>
                  <a:cubicBezTo>
                    <a:pt x="15588" y="20156"/>
                    <a:pt x="15468" y="20273"/>
                    <a:pt x="15336" y="20286"/>
                  </a:cubicBezTo>
                  <a:cubicBezTo>
                    <a:pt x="12263" y="20579"/>
                    <a:pt x="9122" y="21155"/>
                    <a:pt x="5654" y="21353"/>
                  </a:cubicBezTo>
                  <a:cubicBezTo>
                    <a:pt x="3777" y="21460"/>
                    <a:pt x="1971" y="20979"/>
                    <a:pt x="255" y="20093"/>
                  </a:cubicBezTo>
                  <a:cubicBezTo>
                    <a:pt x="4" y="19963"/>
                    <a:pt x="-79" y="19489"/>
                    <a:pt x="85" y="19170"/>
                  </a:cubicBezTo>
                  <a:close/>
                </a:path>
              </a:pathLst>
            </a:custGeom>
            <a:solidFill>
              <a:schemeClr val="accent2">
                <a:alpha val="9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3" name="koppt-拼图"/>
            <p:cNvSpPr/>
            <p:nvPr/>
          </p:nvSpPr>
          <p:spPr>
            <a:xfrm rot="1800000">
              <a:off x="6224324" y="3101423"/>
              <a:ext cx="1690266" cy="136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67" extrusionOk="0">
                  <a:moveTo>
                    <a:pt x="48" y="16266"/>
                  </a:moveTo>
                  <a:cubicBezTo>
                    <a:pt x="859" y="14309"/>
                    <a:pt x="1501" y="12504"/>
                    <a:pt x="2002" y="10897"/>
                  </a:cubicBezTo>
                  <a:cubicBezTo>
                    <a:pt x="2108" y="10555"/>
                    <a:pt x="2208" y="10220"/>
                    <a:pt x="2305" y="9889"/>
                  </a:cubicBezTo>
                  <a:lnTo>
                    <a:pt x="2443" y="9931"/>
                  </a:lnTo>
                  <a:cubicBezTo>
                    <a:pt x="2452" y="9933"/>
                    <a:pt x="2461" y="9908"/>
                    <a:pt x="2466" y="9906"/>
                  </a:cubicBezTo>
                  <a:cubicBezTo>
                    <a:pt x="2688" y="10788"/>
                    <a:pt x="3269" y="11109"/>
                    <a:pt x="3619" y="11168"/>
                  </a:cubicBezTo>
                  <a:cubicBezTo>
                    <a:pt x="4440" y="11384"/>
                    <a:pt x="5256" y="10729"/>
                    <a:pt x="5447" y="9687"/>
                  </a:cubicBezTo>
                  <a:lnTo>
                    <a:pt x="5516" y="9314"/>
                  </a:lnTo>
                  <a:cubicBezTo>
                    <a:pt x="5711" y="8257"/>
                    <a:pt x="5191" y="7195"/>
                    <a:pt x="4356" y="6948"/>
                  </a:cubicBezTo>
                  <a:cubicBezTo>
                    <a:pt x="3862" y="6802"/>
                    <a:pt x="3354" y="6971"/>
                    <a:pt x="2976" y="7395"/>
                  </a:cubicBezTo>
                  <a:cubicBezTo>
                    <a:pt x="3705" y="4420"/>
                    <a:pt x="4028" y="2048"/>
                    <a:pt x="4170" y="461"/>
                  </a:cubicBezTo>
                  <a:cubicBezTo>
                    <a:pt x="4197" y="158"/>
                    <a:pt x="4424" y="-51"/>
                    <a:pt x="4659" y="11"/>
                  </a:cubicBezTo>
                  <a:cubicBezTo>
                    <a:pt x="10155" y="1457"/>
                    <a:pt x="15326" y="4993"/>
                    <a:pt x="19291" y="10027"/>
                  </a:cubicBezTo>
                  <a:cubicBezTo>
                    <a:pt x="19378" y="10138"/>
                    <a:pt x="19422" y="10289"/>
                    <a:pt x="19410" y="10444"/>
                  </a:cubicBezTo>
                  <a:cubicBezTo>
                    <a:pt x="19301" y="11873"/>
                    <a:pt x="19039" y="14086"/>
                    <a:pt x="18419" y="16885"/>
                  </a:cubicBezTo>
                  <a:cubicBezTo>
                    <a:pt x="18747" y="16982"/>
                    <a:pt x="19104" y="17088"/>
                    <a:pt x="19220" y="17122"/>
                  </a:cubicBezTo>
                  <a:cubicBezTo>
                    <a:pt x="19631" y="17244"/>
                    <a:pt x="19775" y="16985"/>
                    <a:pt x="19775" y="16985"/>
                  </a:cubicBezTo>
                  <a:cubicBezTo>
                    <a:pt x="20000" y="16695"/>
                    <a:pt x="20334" y="16554"/>
                    <a:pt x="20670" y="16653"/>
                  </a:cubicBezTo>
                  <a:cubicBezTo>
                    <a:pt x="21182" y="16805"/>
                    <a:pt x="21501" y="17455"/>
                    <a:pt x="21381" y="18105"/>
                  </a:cubicBezTo>
                  <a:lnTo>
                    <a:pt x="21313" y="18478"/>
                  </a:lnTo>
                  <a:cubicBezTo>
                    <a:pt x="21193" y="19128"/>
                    <a:pt x="20680" y="19532"/>
                    <a:pt x="20167" y="19381"/>
                  </a:cubicBezTo>
                  <a:cubicBezTo>
                    <a:pt x="20167" y="19381"/>
                    <a:pt x="19640" y="19326"/>
                    <a:pt x="19478" y="18592"/>
                  </a:cubicBezTo>
                  <a:cubicBezTo>
                    <a:pt x="19478" y="18592"/>
                    <a:pt x="19373" y="18256"/>
                    <a:pt x="19030" y="18154"/>
                  </a:cubicBezTo>
                  <a:cubicBezTo>
                    <a:pt x="18909" y="18118"/>
                    <a:pt x="18524" y="18004"/>
                    <a:pt x="18184" y="17904"/>
                  </a:cubicBezTo>
                  <a:cubicBezTo>
                    <a:pt x="17939" y="18917"/>
                    <a:pt x="17651" y="19996"/>
                    <a:pt x="17308" y="21135"/>
                  </a:cubicBezTo>
                  <a:cubicBezTo>
                    <a:pt x="17221" y="21422"/>
                    <a:pt x="16954" y="21549"/>
                    <a:pt x="16737" y="21411"/>
                  </a:cubicBezTo>
                  <a:cubicBezTo>
                    <a:pt x="10619" y="17509"/>
                    <a:pt x="5543" y="16813"/>
                    <a:pt x="425" y="17029"/>
                  </a:cubicBezTo>
                  <a:cubicBezTo>
                    <a:pt x="108" y="17041"/>
                    <a:pt x="-99" y="16620"/>
                    <a:pt x="48" y="1626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4" name="koppt-拼图"/>
            <p:cNvSpPr/>
            <p:nvPr/>
          </p:nvSpPr>
          <p:spPr>
            <a:xfrm rot="1800000">
              <a:off x="7169024" y="4244529"/>
              <a:ext cx="696539" cy="1223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2" h="21245" extrusionOk="0">
                  <a:moveTo>
                    <a:pt x="8937" y="18910"/>
                  </a:moveTo>
                  <a:cubicBezTo>
                    <a:pt x="8937" y="18910"/>
                    <a:pt x="9441" y="18238"/>
                    <a:pt x="10761" y="18317"/>
                  </a:cubicBezTo>
                  <a:cubicBezTo>
                    <a:pt x="10761" y="18317"/>
                    <a:pt x="11390" y="18313"/>
                    <a:pt x="11825" y="17902"/>
                  </a:cubicBezTo>
                  <a:cubicBezTo>
                    <a:pt x="11984" y="17751"/>
                    <a:pt x="12505" y="17261"/>
                    <a:pt x="12948" y="16842"/>
                  </a:cubicBezTo>
                  <a:cubicBezTo>
                    <a:pt x="8549" y="14778"/>
                    <a:pt x="4401" y="13068"/>
                    <a:pt x="459" y="11671"/>
                  </a:cubicBezTo>
                  <a:cubicBezTo>
                    <a:pt x="64" y="11531"/>
                    <a:pt x="-102" y="11227"/>
                    <a:pt x="63" y="10958"/>
                  </a:cubicBezTo>
                  <a:cubicBezTo>
                    <a:pt x="412" y="10389"/>
                    <a:pt x="738" y="9837"/>
                    <a:pt x="1028" y="9311"/>
                  </a:cubicBezTo>
                  <a:cubicBezTo>
                    <a:pt x="1321" y="8781"/>
                    <a:pt x="1586" y="8268"/>
                    <a:pt x="1839" y="7764"/>
                  </a:cubicBezTo>
                  <a:lnTo>
                    <a:pt x="1987" y="7786"/>
                  </a:lnTo>
                  <a:cubicBezTo>
                    <a:pt x="2006" y="7789"/>
                    <a:pt x="2027" y="7761"/>
                    <a:pt x="2038" y="7758"/>
                  </a:cubicBezTo>
                  <a:cubicBezTo>
                    <a:pt x="2526" y="8739"/>
                    <a:pt x="3807" y="9096"/>
                    <a:pt x="4578" y="9161"/>
                  </a:cubicBezTo>
                  <a:cubicBezTo>
                    <a:pt x="6388" y="9401"/>
                    <a:pt x="8185" y="8673"/>
                    <a:pt x="8608" y="7516"/>
                  </a:cubicBezTo>
                  <a:lnTo>
                    <a:pt x="8759" y="7101"/>
                  </a:lnTo>
                  <a:cubicBezTo>
                    <a:pt x="9189" y="5925"/>
                    <a:pt x="8042" y="4746"/>
                    <a:pt x="6203" y="4472"/>
                  </a:cubicBezTo>
                  <a:cubicBezTo>
                    <a:pt x="5086" y="4305"/>
                    <a:pt x="3935" y="4503"/>
                    <a:pt x="3097" y="5003"/>
                  </a:cubicBezTo>
                  <a:cubicBezTo>
                    <a:pt x="3096" y="5003"/>
                    <a:pt x="3094" y="5002"/>
                    <a:pt x="3093" y="5002"/>
                  </a:cubicBezTo>
                  <a:cubicBezTo>
                    <a:pt x="3800" y="3267"/>
                    <a:pt x="4267" y="1744"/>
                    <a:pt x="4565" y="486"/>
                  </a:cubicBezTo>
                  <a:cubicBezTo>
                    <a:pt x="4682" y="-6"/>
                    <a:pt x="5647" y="-170"/>
                    <a:pt x="6151" y="208"/>
                  </a:cubicBezTo>
                  <a:cubicBezTo>
                    <a:pt x="8901" y="2274"/>
                    <a:pt x="11310" y="4523"/>
                    <a:pt x="13290" y="6935"/>
                  </a:cubicBezTo>
                  <a:cubicBezTo>
                    <a:pt x="13290" y="6935"/>
                    <a:pt x="21498" y="16314"/>
                    <a:pt x="18952" y="19801"/>
                  </a:cubicBezTo>
                  <a:cubicBezTo>
                    <a:pt x="17413" y="19005"/>
                    <a:pt x="15908" y="18256"/>
                    <a:pt x="14429" y="17544"/>
                  </a:cubicBezTo>
                  <a:cubicBezTo>
                    <a:pt x="13997" y="17953"/>
                    <a:pt x="13504" y="18417"/>
                    <a:pt x="13350" y="18563"/>
                  </a:cubicBezTo>
                  <a:cubicBezTo>
                    <a:pt x="12828" y="19055"/>
                    <a:pt x="13134" y="19346"/>
                    <a:pt x="13134" y="19346"/>
                  </a:cubicBezTo>
                  <a:cubicBezTo>
                    <a:pt x="13427" y="19758"/>
                    <a:pt x="13394" y="20253"/>
                    <a:pt x="12968" y="20655"/>
                  </a:cubicBezTo>
                  <a:cubicBezTo>
                    <a:pt x="12317" y="21269"/>
                    <a:pt x="11010" y="21430"/>
                    <a:pt x="10049" y="21014"/>
                  </a:cubicBezTo>
                  <a:lnTo>
                    <a:pt x="9497" y="20775"/>
                  </a:lnTo>
                  <a:cubicBezTo>
                    <a:pt x="8538" y="20360"/>
                    <a:pt x="8287" y="19524"/>
                    <a:pt x="8937" y="18910"/>
                  </a:cubicBezTo>
                  <a:close/>
                </a:path>
              </a:pathLst>
            </a:custGeom>
            <a:solidFill>
              <a:schemeClr val="accent4">
                <a:alpha val="9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5" name="koppt-拼图"/>
            <p:cNvSpPr/>
            <p:nvPr/>
          </p:nvSpPr>
          <p:spPr>
            <a:xfrm rot="1800000">
              <a:off x="5881058" y="4606049"/>
              <a:ext cx="1628193" cy="137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2790" y="17937"/>
                  </a:moveTo>
                  <a:cubicBezTo>
                    <a:pt x="2536" y="17700"/>
                    <a:pt x="2282" y="17462"/>
                    <a:pt x="2193" y="17380"/>
                  </a:cubicBezTo>
                  <a:cubicBezTo>
                    <a:pt x="1843" y="17053"/>
                    <a:pt x="1618" y="17211"/>
                    <a:pt x="1618" y="17211"/>
                  </a:cubicBezTo>
                  <a:cubicBezTo>
                    <a:pt x="1303" y="17355"/>
                    <a:pt x="937" y="17308"/>
                    <a:pt x="651" y="17041"/>
                  </a:cubicBezTo>
                  <a:cubicBezTo>
                    <a:pt x="216" y="16634"/>
                    <a:pt x="136" y="15878"/>
                    <a:pt x="474" y="15353"/>
                  </a:cubicBezTo>
                  <a:lnTo>
                    <a:pt x="668" y="15051"/>
                  </a:lnTo>
                  <a:cubicBezTo>
                    <a:pt x="1006" y="14526"/>
                    <a:pt x="1634" y="14430"/>
                    <a:pt x="2070" y="14837"/>
                  </a:cubicBezTo>
                  <a:cubicBezTo>
                    <a:pt x="2070" y="14837"/>
                    <a:pt x="2553" y="15164"/>
                    <a:pt x="2454" y="15914"/>
                  </a:cubicBezTo>
                  <a:cubicBezTo>
                    <a:pt x="2454" y="15914"/>
                    <a:pt x="2438" y="16273"/>
                    <a:pt x="2730" y="16545"/>
                  </a:cubicBezTo>
                  <a:cubicBezTo>
                    <a:pt x="2823" y="16633"/>
                    <a:pt x="3103" y="16894"/>
                    <a:pt x="3370" y="17144"/>
                  </a:cubicBezTo>
                  <a:cubicBezTo>
                    <a:pt x="7868" y="10861"/>
                    <a:pt x="10623" y="5001"/>
                    <a:pt x="12301" y="315"/>
                  </a:cubicBezTo>
                  <a:cubicBezTo>
                    <a:pt x="12401" y="33"/>
                    <a:pt x="12678" y="-84"/>
                    <a:pt x="12900" y="65"/>
                  </a:cubicBezTo>
                  <a:cubicBezTo>
                    <a:pt x="14559" y="1179"/>
                    <a:pt x="16293" y="2509"/>
                    <a:pt x="18120" y="4086"/>
                  </a:cubicBezTo>
                  <a:lnTo>
                    <a:pt x="17966" y="4359"/>
                  </a:lnTo>
                  <a:cubicBezTo>
                    <a:pt x="17961" y="4368"/>
                    <a:pt x="17977" y="4389"/>
                    <a:pt x="17977" y="4396"/>
                  </a:cubicBezTo>
                  <a:cubicBezTo>
                    <a:pt x="17213" y="4343"/>
                    <a:pt x="16748" y="4913"/>
                    <a:pt x="16571" y="5304"/>
                  </a:cubicBezTo>
                  <a:cubicBezTo>
                    <a:pt x="16097" y="6195"/>
                    <a:pt x="16297" y="7389"/>
                    <a:pt x="17029" y="7986"/>
                  </a:cubicBezTo>
                  <a:lnTo>
                    <a:pt x="17291" y="8201"/>
                  </a:lnTo>
                  <a:cubicBezTo>
                    <a:pt x="18034" y="8807"/>
                    <a:pt x="19048" y="8572"/>
                    <a:pt x="19552" y="7677"/>
                  </a:cubicBezTo>
                  <a:cubicBezTo>
                    <a:pt x="19858" y="7132"/>
                    <a:pt x="19916" y="6454"/>
                    <a:pt x="19711" y="5845"/>
                  </a:cubicBezTo>
                  <a:cubicBezTo>
                    <a:pt x="19717" y="5833"/>
                    <a:pt x="19724" y="5819"/>
                    <a:pt x="19734" y="5802"/>
                  </a:cubicBezTo>
                  <a:lnTo>
                    <a:pt x="19835" y="5621"/>
                  </a:lnTo>
                  <a:cubicBezTo>
                    <a:pt x="20415" y="6154"/>
                    <a:pt x="21001" y="6704"/>
                    <a:pt x="21600" y="7288"/>
                  </a:cubicBezTo>
                  <a:cubicBezTo>
                    <a:pt x="21600" y="7288"/>
                    <a:pt x="21600" y="7289"/>
                    <a:pt x="21600" y="7290"/>
                  </a:cubicBezTo>
                  <a:cubicBezTo>
                    <a:pt x="17927" y="16618"/>
                    <a:pt x="8757" y="21244"/>
                    <a:pt x="0" y="21516"/>
                  </a:cubicBezTo>
                  <a:cubicBezTo>
                    <a:pt x="997" y="20312"/>
                    <a:pt x="1921" y="19119"/>
                    <a:pt x="2790" y="17937"/>
                  </a:cubicBezTo>
                  <a:close/>
                </a:path>
              </a:pathLst>
            </a:cu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425450" sx="30000" sy="3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6" name="koppt-拼图"/>
            <p:cNvSpPr/>
            <p:nvPr/>
          </p:nvSpPr>
          <p:spPr>
            <a:xfrm rot="1800000">
              <a:off x="4029462" y="3151344"/>
              <a:ext cx="1752374" cy="1223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01" extrusionOk="0">
                  <a:moveTo>
                    <a:pt x="2472" y="12146"/>
                  </a:moveTo>
                  <a:cubicBezTo>
                    <a:pt x="1635" y="10777"/>
                    <a:pt x="842" y="9359"/>
                    <a:pt x="82" y="7904"/>
                  </a:cubicBezTo>
                  <a:cubicBezTo>
                    <a:pt x="-55" y="7643"/>
                    <a:pt x="-17" y="7268"/>
                    <a:pt x="164" y="7075"/>
                  </a:cubicBezTo>
                  <a:cubicBezTo>
                    <a:pt x="697" y="6508"/>
                    <a:pt x="1402" y="5716"/>
                    <a:pt x="2194" y="4721"/>
                  </a:cubicBezTo>
                  <a:cubicBezTo>
                    <a:pt x="1974" y="4382"/>
                    <a:pt x="1739" y="4021"/>
                    <a:pt x="1662" y="3902"/>
                  </a:cubicBezTo>
                  <a:cubicBezTo>
                    <a:pt x="1380" y="3468"/>
                    <a:pt x="1157" y="3599"/>
                    <a:pt x="1157" y="3599"/>
                  </a:cubicBezTo>
                  <a:cubicBezTo>
                    <a:pt x="854" y="3697"/>
                    <a:pt x="526" y="3571"/>
                    <a:pt x="295" y="3217"/>
                  </a:cubicBezTo>
                  <a:cubicBezTo>
                    <a:pt x="-56" y="2677"/>
                    <a:pt x="-43" y="1818"/>
                    <a:pt x="323" y="1300"/>
                  </a:cubicBezTo>
                  <a:lnTo>
                    <a:pt x="534" y="1002"/>
                  </a:lnTo>
                  <a:cubicBezTo>
                    <a:pt x="901" y="485"/>
                    <a:pt x="1483" y="503"/>
                    <a:pt x="1834" y="1043"/>
                  </a:cubicBezTo>
                  <a:cubicBezTo>
                    <a:pt x="1834" y="1043"/>
                    <a:pt x="2238" y="1504"/>
                    <a:pt x="2064" y="2319"/>
                  </a:cubicBezTo>
                  <a:cubicBezTo>
                    <a:pt x="2064" y="2319"/>
                    <a:pt x="2009" y="2717"/>
                    <a:pt x="2244" y="3078"/>
                  </a:cubicBezTo>
                  <a:cubicBezTo>
                    <a:pt x="2325" y="3202"/>
                    <a:pt x="2575" y="3587"/>
                    <a:pt x="2802" y="3937"/>
                  </a:cubicBezTo>
                  <a:cubicBezTo>
                    <a:pt x="3069" y="3584"/>
                    <a:pt x="3341" y="3217"/>
                    <a:pt x="3618" y="2825"/>
                  </a:cubicBezTo>
                  <a:cubicBezTo>
                    <a:pt x="4049" y="2217"/>
                    <a:pt x="4490" y="1560"/>
                    <a:pt x="4929" y="858"/>
                  </a:cubicBezTo>
                  <a:cubicBezTo>
                    <a:pt x="5067" y="638"/>
                    <a:pt x="5201" y="417"/>
                    <a:pt x="5333" y="196"/>
                  </a:cubicBezTo>
                  <a:cubicBezTo>
                    <a:pt x="5441" y="15"/>
                    <a:pt x="5611" y="-47"/>
                    <a:pt x="5764" y="37"/>
                  </a:cubicBezTo>
                  <a:cubicBezTo>
                    <a:pt x="7656" y="1066"/>
                    <a:pt x="9657" y="1642"/>
                    <a:pt x="11746" y="1526"/>
                  </a:cubicBezTo>
                  <a:cubicBezTo>
                    <a:pt x="15055" y="1343"/>
                    <a:pt x="18072" y="835"/>
                    <a:pt x="21014" y="533"/>
                  </a:cubicBezTo>
                  <a:cubicBezTo>
                    <a:pt x="21330" y="500"/>
                    <a:pt x="21544" y="1007"/>
                    <a:pt x="21381" y="1409"/>
                  </a:cubicBezTo>
                  <a:cubicBezTo>
                    <a:pt x="19530" y="5984"/>
                    <a:pt x="17033" y="10987"/>
                    <a:pt x="13662" y="16175"/>
                  </a:cubicBezTo>
                  <a:cubicBezTo>
                    <a:pt x="13708" y="15435"/>
                    <a:pt x="13472" y="14855"/>
                    <a:pt x="13272" y="14569"/>
                  </a:cubicBezTo>
                  <a:cubicBezTo>
                    <a:pt x="12733" y="13677"/>
                    <a:pt x="11805" y="13577"/>
                    <a:pt x="11184" y="14352"/>
                  </a:cubicBezTo>
                  <a:lnTo>
                    <a:pt x="10962" y="14630"/>
                  </a:lnTo>
                  <a:cubicBezTo>
                    <a:pt x="10331" y="15417"/>
                    <a:pt x="10253" y="16815"/>
                    <a:pt x="10786" y="17745"/>
                  </a:cubicBezTo>
                  <a:cubicBezTo>
                    <a:pt x="11110" y="18309"/>
                    <a:pt x="11594" y="18590"/>
                    <a:pt x="12092" y="18509"/>
                  </a:cubicBezTo>
                  <a:cubicBezTo>
                    <a:pt x="11438" y="19452"/>
                    <a:pt x="10757" y="20398"/>
                    <a:pt x="10043" y="21348"/>
                  </a:cubicBezTo>
                  <a:cubicBezTo>
                    <a:pt x="9905" y="21531"/>
                    <a:pt x="9696" y="21553"/>
                    <a:pt x="9544" y="21396"/>
                  </a:cubicBezTo>
                  <a:cubicBezTo>
                    <a:pt x="6958" y="18722"/>
                    <a:pt x="4577" y="15589"/>
                    <a:pt x="2472" y="12146"/>
                  </a:cubicBezTo>
                  <a:close/>
                </a:path>
              </a:pathLst>
            </a:custGeom>
            <a:solidFill>
              <a:schemeClr val="accent2">
                <a:alpha val="9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  <p:sp>
          <p:nvSpPr>
            <p:cNvPr id="17" name="koppt-拼图"/>
            <p:cNvSpPr/>
            <p:nvPr/>
          </p:nvSpPr>
          <p:spPr>
            <a:xfrm rot="1800000">
              <a:off x="4629255" y="3711549"/>
              <a:ext cx="2360196" cy="172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17" extrusionOk="0">
                  <a:moveTo>
                    <a:pt x="98" y="15211"/>
                  </a:moveTo>
                  <a:cubicBezTo>
                    <a:pt x="430" y="14790"/>
                    <a:pt x="753" y="14369"/>
                    <a:pt x="1067" y="13950"/>
                  </a:cubicBezTo>
                  <a:cubicBezTo>
                    <a:pt x="1286" y="13657"/>
                    <a:pt x="1500" y="13366"/>
                    <a:pt x="1710" y="13075"/>
                  </a:cubicBezTo>
                  <a:cubicBezTo>
                    <a:pt x="1565" y="12836"/>
                    <a:pt x="1418" y="12593"/>
                    <a:pt x="1367" y="12510"/>
                  </a:cubicBezTo>
                  <a:cubicBezTo>
                    <a:pt x="1171" y="12186"/>
                    <a:pt x="1000" y="12265"/>
                    <a:pt x="1000" y="12265"/>
                  </a:cubicBezTo>
                  <a:cubicBezTo>
                    <a:pt x="771" y="12314"/>
                    <a:pt x="530" y="12204"/>
                    <a:pt x="369" y="11940"/>
                  </a:cubicBezTo>
                  <a:cubicBezTo>
                    <a:pt x="124" y="11536"/>
                    <a:pt x="159" y="10931"/>
                    <a:pt x="449" y="10589"/>
                  </a:cubicBezTo>
                  <a:lnTo>
                    <a:pt x="616" y="10393"/>
                  </a:lnTo>
                  <a:cubicBezTo>
                    <a:pt x="905" y="10051"/>
                    <a:pt x="1339" y="10101"/>
                    <a:pt x="1585" y="10505"/>
                  </a:cubicBezTo>
                  <a:cubicBezTo>
                    <a:pt x="1585" y="10505"/>
                    <a:pt x="1872" y="10856"/>
                    <a:pt x="1717" y="11420"/>
                  </a:cubicBezTo>
                  <a:cubicBezTo>
                    <a:pt x="1717" y="11420"/>
                    <a:pt x="1663" y="11697"/>
                    <a:pt x="1827" y="11967"/>
                  </a:cubicBezTo>
                  <a:cubicBezTo>
                    <a:pt x="1874" y="12044"/>
                    <a:pt x="2003" y="12257"/>
                    <a:pt x="2137" y="12476"/>
                  </a:cubicBezTo>
                  <a:cubicBezTo>
                    <a:pt x="5244" y="8077"/>
                    <a:pt x="7394" y="3886"/>
                    <a:pt x="8880" y="256"/>
                  </a:cubicBezTo>
                  <a:cubicBezTo>
                    <a:pt x="8930" y="133"/>
                    <a:pt x="9021" y="56"/>
                    <a:pt x="9123" y="50"/>
                  </a:cubicBezTo>
                  <a:cubicBezTo>
                    <a:pt x="12970" y="-183"/>
                    <a:pt x="16752" y="295"/>
                    <a:pt x="21353" y="3536"/>
                  </a:cubicBezTo>
                  <a:cubicBezTo>
                    <a:pt x="21492" y="3634"/>
                    <a:pt x="21555" y="3866"/>
                    <a:pt x="21494" y="4065"/>
                  </a:cubicBezTo>
                  <a:cubicBezTo>
                    <a:pt x="20346" y="7832"/>
                    <a:pt x="18527" y="12274"/>
                    <a:pt x="15666" y="16980"/>
                  </a:cubicBezTo>
                  <a:cubicBezTo>
                    <a:pt x="15729" y="16254"/>
                    <a:pt x="15425" y="15780"/>
                    <a:pt x="15210" y="15592"/>
                  </a:cubicBezTo>
                  <a:cubicBezTo>
                    <a:pt x="14723" y="15092"/>
                    <a:pt x="14033" y="15222"/>
                    <a:pt x="13660" y="15892"/>
                  </a:cubicBezTo>
                  <a:lnTo>
                    <a:pt x="13526" y="16133"/>
                  </a:lnTo>
                  <a:cubicBezTo>
                    <a:pt x="13148" y="16814"/>
                    <a:pt x="13237" y="17797"/>
                    <a:pt x="13725" y="18324"/>
                  </a:cubicBezTo>
                  <a:cubicBezTo>
                    <a:pt x="13989" y="18609"/>
                    <a:pt x="14321" y="18701"/>
                    <a:pt x="14641" y="18605"/>
                  </a:cubicBezTo>
                  <a:cubicBezTo>
                    <a:pt x="14035" y="19535"/>
                    <a:pt x="13391" y="20473"/>
                    <a:pt x="12698" y="21417"/>
                  </a:cubicBezTo>
                  <a:cubicBezTo>
                    <a:pt x="12164" y="21407"/>
                    <a:pt x="11634" y="21373"/>
                    <a:pt x="11111" y="21310"/>
                  </a:cubicBezTo>
                  <a:cubicBezTo>
                    <a:pt x="7190" y="20828"/>
                    <a:pt x="3457" y="18833"/>
                    <a:pt x="134" y="15866"/>
                  </a:cubicBezTo>
                  <a:cubicBezTo>
                    <a:pt x="-29" y="15719"/>
                    <a:pt x="-45" y="15394"/>
                    <a:pt x="98" y="15211"/>
                  </a:cubicBezTo>
                  <a:close/>
                </a:path>
              </a:pathLst>
            </a:custGeom>
            <a:solidFill>
              <a:schemeClr val="accent3">
                <a:alpha val="9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59878" y="4199228"/>
            <a:ext cx="3024893" cy="1083167"/>
            <a:chOff x="1959664" y="4199228"/>
            <a:chExt cx="3024893" cy="1083167"/>
          </a:xfrm>
        </p:grpSpPr>
        <p:sp>
          <p:nvSpPr>
            <p:cNvPr id="26" name="文本框 25"/>
            <p:cNvSpPr txBox="1"/>
            <p:nvPr/>
          </p:nvSpPr>
          <p:spPr>
            <a:xfrm>
              <a:off x="1959664" y="4759175"/>
              <a:ext cx="302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BELIEVER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59664" y="4199228"/>
              <a:ext cx="30248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We are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30" name="斜纹 29"/>
          <p:cNvSpPr/>
          <p:nvPr/>
        </p:nvSpPr>
        <p:spPr>
          <a:xfrm rot="10800000">
            <a:off x="6378453" y="1039589"/>
            <a:ext cx="5812654" cy="5857148"/>
          </a:xfrm>
          <a:prstGeom prst="diagStripe">
            <a:avLst>
              <a:gd name="adj" fmla="val 54844"/>
            </a:avLst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91994" y="6053409"/>
            <a:ext cx="280400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5400000">
            <a:off x="9739244" y="3420697"/>
            <a:ext cx="280400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6482865" y="1479861"/>
            <a:ext cx="4695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愿景</a:t>
            </a:r>
          </a:p>
        </p:txBody>
      </p:sp>
      <p:sp>
        <p:nvSpPr>
          <p:cNvPr id="49" name="矩形 48"/>
          <p:cNvSpPr/>
          <p:nvPr/>
        </p:nvSpPr>
        <p:spPr>
          <a:xfrm>
            <a:off x="6470200" y="2870394"/>
            <a:ext cx="4221105" cy="131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为中国航运市场中的船舶公司、货代公司提供</a:t>
            </a:r>
            <a:r>
              <a:rPr lang="zh-CN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套期保值，规避风险</a:t>
            </a:r>
            <a:r>
              <a:rPr lang="zh-CN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的交易平台</a:t>
            </a:r>
            <a:r>
              <a:rPr lang="zh-CN" altLang="zh-CN" sz="16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82865" y="4361993"/>
            <a:ext cx="422110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为中国企业在国际市场中，争夺全球航运市场的</a:t>
            </a:r>
            <a:r>
              <a:rPr lang="zh-CN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定价权，话语权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打造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北外滩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金融城市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新名片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zh-CN" altLang="zh-CN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rot="5400000">
            <a:off x="4267200" y="-2495550"/>
            <a:ext cx="3657600" cy="12192000"/>
          </a:xfrm>
          <a:prstGeom prst="parallelogram">
            <a:avLst>
              <a:gd name="adj" fmla="val 59115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556176" y="0"/>
            <a:ext cx="3657600" cy="6858000"/>
          </a:xfrm>
          <a:prstGeom prst="parallelogram">
            <a:avLst>
              <a:gd name="adj" fmla="val 36198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6953252" y="0"/>
            <a:ext cx="3657600" cy="6858000"/>
          </a:xfrm>
          <a:prstGeom prst="parallelogram">
            <a:avLst>
              <a:gd name="adj" fmla="val 36198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884246" y="2516412"/>
            <a:ext cx="1248316" cy="1248316"/>
            <a:chOff x="3862385" y="1195387"/>
            <a:chExt cx="4467225" cy="4467225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sp>
          <p:nvSpPr>
            <p:cNvPr id="8" name="空心弧 7"/>
            <p:cNvSpPr/>
            <p:nvPr/>
          </p:nvSpPr>
          <p:spPr>
            <a:xfrm>
              <a:off x="3862385" y="1195387"/>
              <a:ext cx="4467225" cy="4467225"/>
            </a:xfrm>
            <a:prstGeom prst="blockArc">
              <a:avLst>
                <a:gd name="adj1" fmla="val 3571963"/>
                <a:gd name="adj2" fmla="val 627064"/>
                <a:gd name="adj3" fmla="val 5803"/>
              </a:avLst>
            </a:pr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70000" sy="70000" flip="none" algn="ctr"/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5400000">
              <a:off x="4467131" y="1694149"/>
              <a:ext cx="3257732" cy="3469697"/>
            </a:xfrm>
            <a:prstGeom prst="blockArc">
              <a:avLst>
                <a:gd name="adj1" fmla="val 4328981"/>
                <a:gd name="adj2" fmla="val 1238470"/>
                <a:gd name="adj3" fmla="val 17431"/>
              </a:avLst>
            </a:pr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70000" sy="70000" flip="none" algn="ctr"/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63254" y="2641532"/>
              <a:ext cx="3065498" cy="143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4130179" y="4764866"/>
            <a:ext cx="1119003" cy="1119003"/>
            <a:chOff x="4047811" y="1292998"/>
            <a:chExt cx="4096374" cy="4096374"/>
          </a:xfrm>
        </p:grpSpPr>
        <p:sp>
          <p:nvSpPr>
            <p:cNvPr id="14" name="文本框 13"/>
            <p:cNvSpPr txBox="1"/>
            <p:nvPr/>
          </p:nvSpPr>
          <p:spPr>
            <a:xfrm>
              <a:off x="4741374" y="2700749"/>
              <a:ext cx="2709996" cy="125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150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7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sz="2000" dirty="0"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</a:rPr>
                <a:t>02</a:t>
              </a:r>
              <a:endParaRPr lang="zh-CN" altLang="en-US" sz="20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5" name="图文框 1"/>
            <p:cNvSpPr/>
            <p:nvPr/>
          </p:nvSpPr>
          <p:spPr>
            <a:xfrm rot="2700000">
              <a:off x="4047811" y="1292998"/>
              <a:ext cx="4096374" cy="4096374"/>
            </a:xfrm>
            <a:prstGeom prst="frame">
              <a:avLst>
                <a:gd name="adj1" fmla="val 9014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70000" sy="70000" flip="none" algn="ctr"/>
            </a:blipFill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图文框 12"/>
            <p:cNvSpPr/>
            <p:nvPr/>
          </p:nvSpPr>
          <p:spPr>
            <a:xfrm>
              <a:off x="5000531" y="2245260"/>
              <a:ext cx="2190938" cy="2190938"/>
            </a:xfrm>
            <a:prstGeom prst="frame">
              <a:avLst>
                <a:gd name="adj1" fmla="val 3232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70000" sy="70000" flip="none" algn="ctr"/>
            </a:blipFill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56187" y="519370"/>
            <a:ext cx="7762439" cy="145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航运货代公司传统做法</a:t>
            </a:r>
            <a:br>
              <a:rPr lang="en-US" altLang="zh-CN" sz="36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</a:br>
            <a:r>
              <a:rPr lang="zh-CN" altLang="en-US" sz="2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（以航运运价交易为例）</a:t>
            </a:r>
            <a:endParaRPr lang="zh-CN" altLang="en-US" sz="36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84202" y="2389648"/>
            <a:ext cx="7030328" cy="166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第一步：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货代公司与船舶运输公司签订较长期的协议（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FFA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），拿到仓位（箱柜）卖给货主，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低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买高卖获取差价或代理费。</a:t>
            </a:r>
          </a:p>
        </p:txBody>
      </p:sp>
      <p:sp>
        <p:nvSpPr>
          <p:cNvPr id="2" name="矩形 1"/>
          <p:cNvSpPr/>
          <p:nvPr/>
        </p:nvSpPr>
        <p:spPr>
          <a:xfrm>
            <a:off x="5621583" y="4777732"/>
            <a:ext cx="5004960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第二步：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货代公司与货主签订现货协议（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5-15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zh-CN" sz="24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），拿到订单。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67835" y="592547"/>
            <a:ext cx="688077" cy="1448969"/>
            <a:chOff x="3671887" y="812016"/>
            <a:chExt cx="4848225" cy="10209511"/>
          </a:xfrm>
        </p:grpSpPr>
        <p:sp>
          <p:nvSpPr>
            <p:cNvPr id="20" name="流程图: 显示 4"/>
            <p:cNvSpPr/>
            <p:nvPr/>
          </p:nvSpPr>
          <p:spPr>
            <a:xfrm rot="5400000">
              <a:off x="3671887" y="812016"/>
              <a:ext cx="4848225" cy="4848225"/>
            </a:xfrm>
            <a:prstGeom prst="flowChartDisplay">
              <a:avLst/>
            </a:pr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70000" sy="70000" flip="none" algn="ctr"/>
            </a:blipFill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41002" y="2497974"/>
              <a:ext cx="2709994" cy="852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150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7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endParaRPr lang="zh-CN" altLang="en-US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22" name="流程图: 显示 6"/>
            <p:cNvSpPr/>
            <p:nvPr/>
          </p:nvSpPr>
          <p:spPr>
            <a:xfrm rot="5400000">
              <a:off x="4576762" y="1728876"/>
              <a:ext cx="3038476" cy="3038476"/>
            </a:xfrm>
            <a:prstGeom prst="flowChartDisplay">
              <a:avLst/>
            </a:prstGeom>
            <a:noFill/>
            <a:ln w="88900">
              <a:solidFill>
                <a:schemeClr val="bg1"/>
              </a:solidFill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 flipH="1">
            <a:off x="263081" y="0"/>
            <a:ext cx="5615739" cy="6858000"/>
          </a:xfrm>
          <a:prstGeom prst="parallelogram">
            <a:avLst>
              <a:gd name="adj" fmla="val 59318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310359" y="0"/>
            <a:ext cx="7862302" cy="6858000"/>
          </a:xfrm>
          <a:prstGeom prst="parallelogram">
            <a:avLst>
              <a:gd name="adj" fmla="val 32767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不完整圆 6"/>
          <p:cNvSpPr/>
          <p:nvPr/>
        </p:nvSpPr>
        <p:spPr>
          <a:xfrm>
            <a:off x="904959" y="1173292"/>
            <a:ext cx="4511417" cy="4511416"/>
          </a:xfrm>
          <a:prstGeom prst="pie">
            <a:avLst>
              <a:gd name="adj1" fmla="val 1234378"/>
              <a:gd name="adj2" fmla="val 20136809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70000" sy="70000" flip="none" algn="ctr"/>
          </a:blipFill>
          <a:ln w="44450">
            <a:solidFill>
              <a:schemeClr val="bg1"/>
            </a:solidFill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4335" y="902556"/>
            <a:ext cx="4338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弊端 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?</a:t>
            </a:r>
            <a:endParaRPr lang="zh-CN" altLang="en-US" sz="80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30096" y="2324836"/>
            <a:ext cx="417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传统航运运价交易</a:t>
            </a:r>
          </a:p>
        </p:txBody>
      </p:sp>
      <p:sp>
        <p:nvSpPr>
          <p:cNvPr id="17" name="圆: 空心 16"/>
          <p:cNvSpPr/>
          <p:nvPr/>
        </p:nvSpPr>
        <p:spPr>
          <a:xfrm>
            <a:off x="3228392" y="1679982"/>
            <a:ext cx="888169" cy="888169"/>
          </a:xfrm>
          <a:prstGeom prst="donu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71428" y="3194689"/>
            <a:ext cx="4152196" cy="552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能拿到仓位或订单但暂无定价</a:t>
            </a:r>
          </a:p>
        </p:txBody>
      </p:sp>
      <p:sp>
        <p:nvSpPr>
          <p:cNvPr id="21" name="椭圆 20"/>
          <p:cNvSpPr/>
          <p:nvPr/>
        </p:nvSpPr>
        <p:spPr>
          <a:xfrm>
            <a:off x="6885070" y="3460899"/>
            <a:ext cx="144754" cy="1447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970890" y="4042383"/>
            <a:ext cx="3406094" cy="552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价格波动容易造成损失</a:t>
            </a:r>
          </a:p>
        </p:txBody>
      </p:sp>
      <p:sp>
        <p:nvSpPr>
          <p:cNvPr id="22" name="椭圆 21"/>
          <p:cNvSpPr/>
          <p:nvPr/>
        </p:nvSpPr>
        <p:spPr>
          <a:xfrm>
            <a:off x="6599236" y="4310720"/>
            <a:ext cx="144754" cy="1447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71613" y="4914783"/>
            <a:ext cx="4530650" cy="110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不能在未来的某个时间点，确定具体的仓位</a:t>
            </a:r>
          </a:p>
        </p:txBody>
      </p:sp>
      <p:sp>
        <p:nvSpPr>
          <p:cNvPr id="27" name="椭圆 26"/>
          <p:cNvSpPr/>
          <p:nvPr/>
        </p:nvSpPr>
        <p:spPr>
          <a:xfrm>
            <a:off x="6391720" y="5177611"/>
            <a:ext cx="144754" cy="1447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17" grpId="0" animBg="1"/>
      <p:bldP spid="19" grpId="0"/>
      <p:bldP spid="21" grpId="0" animBg="1"/>
      <p:bldP spid="20" grpId="0"/>
      <p:bldP spid="22" grpId="0" animBg="1"/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 flipH="1">
            <a:off x="187720" y="0"/>
            <a:ext cx="6964518" cy="6858000"/>
          </a:xfrm>
          <a:prstGeom prst="parallelogram">
            <a:avLst>
              <a:gd name="adj" fmla="val 37895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5039756" y="0"/>
            <a:ext cx="6964518" cy="6858000"/>
          </a:xfrm>
          <a:prstGeom prst="parallelogram">
            <a:avLst>
              <a:gd name="adj" fmla="val 38520"/>
            </a:avLst>
          </a:prstGeom>
          <a:solidFill>
            <a:schemeClr val="accent2">
              <a:alpha val="53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0" y="3236129"/>
            <a:ext cx="12192000" cy="1531223"/>
          </a:xfrm>
          <a:custGeom>
            <a:avLst/>
            <a:gdLst>
              <a:gd name="connsiteX0" fmla="*/ 0 w 12801600"/>
              <a:gd name="connsiteY0" fmla="*/ 2451124 h 2451124"/>
              <a:gd name="connsiteX1" fmla="*/ 6362700 w 12801600"/>
              <a:gd name="connsiteY1" fmla="*/ 24 h 2451124"/>
              <a:gd name="connsiteX2" fmla="*/ 12801600 w 12801600"/>
              <a:gd name="connsiteY2" fmla="*/ 2413024 h 245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0" h="2451124">
                <a:moveTo>
                  <a:pt x="0" y="2451124"/>
                </a:moveTo>
                <a:cubicBezTo>
                  <a:pt x="2114550" y="1228749"/>
                  <a:pt x="4229100" y="6374"/>
                  <a:pt x="6362700" y="24"/>
                </a:cubicBezTo>
                <a:cubicBezTo>
                  <a:pt x="8496300" y="-6326"/>
                  <a:pt x="10648950" y="1203349"/>
                  <a:pt x="12801600" y="2413024"/>
                </a:cubicBezTo>
              </a:path>
            </a:pathLst>
          </a:custGeom>
          <a:noFill/>
          <a:ln w="635000">
            <a:solidFill>
              <a:srgbClr val="24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69416" y="300386"/>
            <a:ext cx="688077" cy="1448969"/>
            <a:chOff x="3671887" y="812016"/>
            <a:chExt cx="4848225" cy="10209511"/>
          </a:xfrm>
        </p:grpSpPr>
        <p:sp>
          <p:nvSpPr>
            <p:cNvPr id="5" name="流程图: 显示 4"/>
            <p:cNvSpPr/>
            <p:nvPr/>
          </p:nvSpPr>
          <p:spPr>
            <a:xfrm rot="5400000">
              <a:off x="3671887" y="812016"/>
              <a:ext cx="4848225" cy="4848225"/>
            </a:xfrm>
            <a:prstGeom prst="flowChartDisplay">
              <a:avLst/>
            </a:prstGeom>
            <a:blipFill dpi="0" rotWithShape="0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70000" sy="70000" flip="none" algn="ctr"/>
            </a:blipFill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41002" y="2497974"/>
              <a:ext cx="2709994" cy="852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150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7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endParaRPr lang="zh-CN" altLang="en-US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7" name="流程图: 显示 6"/>
            <p:cNvSpPr/>
            <p:nvPr/>
          </p:nvSpPr>
          <p:spPr>
            <a:xfrm rot="5400000">
              <a:off x="4576762" y="1728876"/>
              <a:ext cx="3038476" cy="3038476"/>
            </a:xfrm>
            <a:prstGeom prst="flowChartDisplay">
              <a:avLst/>
            </a:prstGeom>
            <a:noFill/>
            <a:ln w="88900">
              <a:solidFill>
                <a:schemeClr val="bg1"/>
              </a:solidFill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表格 5"/>
          <p:cNvGraphicFramePr>
            <a:graphicFrameLocks noGrp="1"/>
          </p:cNvGraphicFramePr>
          <p:nvPr/>
        </p:nvGraphicFramePr>
        <p:xfrm>
          <a:off x="724238" y="1631166"/>
          <a:ext cx="10743524" cy="380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5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2020</a:t>
                      </a:r>
                      <a:r>
                        <a:rPr lang="zh-CN" altLang="en-US" sz="2400" dirty="0"/>
                        <a:t>年</a:t>
                      </a:r>
                      <a:r>
                        <a:rPr lang="en-US" altLang="zh-CN" sz="2400" dirty="0"/>
                        <a:t>7</a:t>
                      </a:r>
                      <a:r>
                        <a:rPr lang="zh-CN" altLang="en-US" sz="2400" dirty="0"/>
                        <a:t>月</a:t>
                      </a:r>
                      <a:r>
                        <a:rPr lang="en-US" altLang="zh-CN" sz="2400" dirty="0"/>
                        <a:t>15</a:t>
                      </a:r>
                      <a:r>
                        <a:rPr lang="zh-CN" altLang="en-US" sz="2400" dirty="0"/>
                        <a:t>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2020</a:t>
                      </a:r>
                      <a:r>
                        <a:rPr lang="zh-CN" altLang="en-US" sz="2400" dirty="0"/>
                        <a:t>年</a:t>
                      </a:r>
                      <a:r>
                        <a:rPr lang="en-US" altLang="zh-CN" sz="2400" dirty="0"/>
                        <a:t>10</a:t>
                      </a:r>
                      <a:r>
                        <a:rPr lang="zh-CN" altLang="en-US" sz="2400" dirty="0"/>
                        <a:t>月</a:t>
                      </a:r>
                      <a:r>
                        <a:rPr lang="en-US" altLang="zh-CN" sz="2400" dirty="0"/>
                        <a:t>15</a:t>
                      </a:r>
                      <a:r>
                        <a:rPr lang="zh-CN" altLang="en-US" sz="2400" dirty="0"/>
                        <a:t>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1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现货市场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货代公司与货主公司签订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，每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美元的合同，共计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此时货代与航运公司签订的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合同，并卖给货主公司，此时现货市场运价上涨至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FEU2000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美元，共计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万美元。货代公司在现货市场没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亏损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美元，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100FEU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共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亏损</a:t>
                      </a:r>
                      <a:r>
                        <a:rPr lang="en-US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20000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美元。</a:t>
                      </a:r>
                      <a:endParaRPr lang="zh-CN" altLang="zh-CN" sz="1800" kern="1200" dirty="0">
                        <a:solidFill>
                          <a:srgbClr val="B42E5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6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期货市场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货代公司</a:t>
                      </a:r>
                      <a:r>
                        <a:rPr lang="zh-CN" altLang="zh-CN" sz="18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开仓买入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QTUM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航运指数合约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手，此时合约报价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美元，共计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r>
                        <a:rPr lang="zh-CN" altLang="zh-CN" sz="18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平仓卖出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QTUM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航运指数合约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收，价格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美元每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盈利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美元，</a:t>
                      </a:r>
                      <a:r>
                        <a:rPr lang="en-US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100FEU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共计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盈利</a:t>
                      </a:r>
                      <a:r>
                        <a:rPr lang="en-US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20000</a:t>
                      </a:r>
                      <a:r>
                        <a:rPr lang="zh-CN" altLang="zh-CN" sz="2400" kern="1200" dirty="0">
                          <a:solidFill>
                            <a:srgbClr val="B42E5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美元。 </a:t>
                      </a:r>
                      <a:endParaRPr lang="zh-CN" altLang="en-US" sz="2400" kern="1200" dirty="0">
                        <a:solidFill>
                          <a:srgbClr val="B42E5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47941" y="5495060"/>
            <a:ext cx="109864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结论：航运价格上涨导致货代公司共亏损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20000</a:t>
            </a:r>
            <a:r>
              <a:rPr lang="zh-CN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美元，然而在期货市场上实时套期保值，平仓盈利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20000</a:t>
            </a:r>
            <a:r>
              <a:rPr lang="zh-CN" altLang="zh-CN" sz="24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美元，</a:t>
            </a:r>
            <a:r>
              <a:rPr lang="zh-CN" altLang="zh-CN" sz="2800" dirty="0">
                <a:solidFill>
                  <a:srgbClr val="FFFF00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正好低消起现货市场的损失。</a:t>
            </a:r>
            <a:endParaRPr lang="zh-CN" altLang="zh-CN" sz="2400" dirty="0">
              <a:solidFill>
                <a:srgbClr val="FFFF00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9225" y="186170"/>
            <a:ext cx="9277007" cy="782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QTUM</a:t>
            </a:r>
            <a:r>
              <a:rPr lang="zh-CN" altLang="en-US" sz="36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航运指数期货套期保值方案</a:t>
            </a:r>
          </a:p>
        </p:txBody>
      </p:sp>
      <p:sp>
        <p:nvSpPr>
          <p:cNvPr id="13" name="矩形 12"/>
          <p:cNvSpPr/>
          <p:nvPr/>
        </p:nvSpPr>
        <p:spPr>
          <a:xfrm>
            <a:off x="647941" y="1133013"/>
            <a:ext cx="10986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注：</a:t>
            </a:r>
            <a:r>
              <a:rPr lang="en-US" altLang="zh-CN" dirty="0">
                <a:solidFill>
                  <a:schemeClr val="bg1"/>
                </a:solidFill>
              </a:rPr>
              <a:t>FEU</a:t>
            </a:r>
            <a:r>
              <a:rPr lang="zh-CN" altLang="en-US" dirty="0">
                <a:solidFill>
                  <a:schemeClr val="bg1"/>
                </a:solidFill>
              </a:rPr>
              <a:t>是英文</a:t>
            </a:r>
            <a:r>
              <a:rPr lang="en-US" altLang="zh-CN" dirty="0">
                <a:solidFill>
                  <a:schemeClr val="bg1"/>
                </a:solidFill>
              </a:rPr>
              <a:t>Forty-foot Equivalent Unit</a:t>
            </a:r>
            <a:r>
              <a:rPr lang="zh-CN" altLang="en-US" dirty="0">
                <a:solidFill>
                  <a:schemeClr val="bg1"/>
                </a:solidFill>
              </a:rPr>
              <a:t>的缩写。是以长度为</a:t>
            </a:r>
            <a:r>
              <a:rPr lang="en-US" altLang="zh-CN" dirty="0">
                <a:solidFill>
                  <a:schemeClr val="bg1"/>
                </a:solidFill>
              </a:rPr>
              <a:t>40</a:t>
            </a:r>
            <a:r>
              <a:rPr lang="zh-CN" altLang="en-US" dirty="0">
                <a:solidFill>
                  <a:schemeClr val="bg1"/>
                </a:solidFill>
              </a:rPr>
              <a:t>英尺为国际计量单位的集装箱。</a:t>
            </a:r>
            <a:endParaRPr lang="zh-CN" altLang="zh-CN" sz="24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2159" cy="707967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815851" y="3697456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343382" y="4006432"/>
            <a:ext cx="152400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447760" y="2912493"/>
            <a:ext cx="152400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709368" y="2465731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7503090" y="3051038"/>
            <a:ext cx="944670" cy="888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9954396" y="2535003"/>
            <a:ext cx="1701072" cy="1162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49375" y="1759526"/>
            <a:ext cx="2909455" cy="4890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32519" y="6334780"/>
            <a:ext cx="5485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数据来源：</a:t>
            </a:r>
            <a:r>
              <a:rPr lang="en-US" altLang="zh-CN" sz="2800" b="1" dirty="0" err="1">
                <a:solidFill>
                  <a:srgbClr val="FF0000"/>
                </a:solidFill>
              </a:rPr>
              <a:t>www.sse.net.cn</a:t>
            </a:r>
            <a:endParaRPr lang="zh-CN" altLang="zh-CN" sz="3600" b="1" dirty="0">
              <a:solidFill>
                <a:srgbClr val="FF0000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对比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43180"/>
            <a:ext cx="12420600" cy="7743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3546" cy="43780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5" y="0"/>
            <a:ext cx="6664036" cy="50334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818"/>
            <a:ext cx="12583252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5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DB355F"/>
      </a:accent1>
      <a:accent2>
        <a:srgbClr val="18182B"/>
      </a:accent2>
      <a:accent3>
        <a:srgbClr val="DB355F"/>
      </a:accent3>
      <a:accent4>
        <a:srgbClr val="18182B"/>
      </a:accent4>
      <a:accent5>
        <a:srgbClr val="DB355F"/>
      </a:accent5>
      <a:accent6>
        <a:srgbClr val="18182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668</Words>
  <Application>Microsoft Macintosh PowerPoint</Application>
  <PresentationFormat>宽屏</PresentationFormat>
  <Paragraphs>65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思源黑体 CN Heavy</vt:lpstr>
      <vt:lpstr>等线</vt:lpstr>
      <vt:lpstr>Arial</vt:lpstr>
      <vt:lpstr>等线 Light</vt:lpstr>
      <vt:lpstr>思源黑体 CN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君豪</dc:creator>
  <cp:lastModifiedBy>office user</cp:lastModifiedBy>
  <cp:revision>92</cp:revision>
  <dcterms:created xsi:type="dcterms:W3CDTF">2020-10-25T04:08:11Z</dcterms:created>
  <dcterms:modified xsi:type="dcterms:W3CDTF">2020-10-25T04:09:52Z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